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1" r:id="rId3"/>
    <p:sldId id="257" r:id="rId4"/>
    <p:sldId id="259" r:id="rId5"/>
    <p:sldId id="258" r:id="rId6"/>
    <p:sldId id="260" r:id="rId7"/>
    <p:sldId id="261" r:id="rId8"/>
    <p:sldId id="264" r:id="rId9"/>
    <p:sldId id="263" r:id="rId10"/>
    <p:sldId id="265" r:id="rId11"/>
    <p:sldId id="266" r:id="rId12"/>
    <p:sldId id="283" r:id="rId13"/>
    <p:sldId id="284" r:id="rId14"/>
    <p:sldId id="285" r:id="rId15"/>
    <p:sldId id="269" r:id="rId16"/>
    <p:sldId id="267" r:id="rId17"/>
    <p:sldId id="280" r:id="rId18"/>
    <p:sldId id="282" r:id="rId19"/>
    <p:sldId id="268" r:id="rId20"/>
    <p:sldId id="274" r:id="rId21"/>
    <p:sldId id="275" r:id="rId22"/>
    <p:sldId id="272" r:id="rId23"/>
    <p:sldId id="276" r:id="rId24"/>
    <p:sldId id="277" r:id="rId25"/>
    <p:sldId id="278" r:id="rId26"/>
    <p:sldId id="279"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462" autoAdjust="0"/>
    <p:restoredTop sz="94660"/>
  </p:normalViewPr>
  <p:slideViewPr>
    <p:cSldViewPr snapToGrid="0" showGuides="1">
      <p:cViewPr>
        <p:scale>
          <a:sx n="66" d="100"/>
          <a:sy n="66" d="100"/>
        </p:scale>
        <p:origin x="619" y="5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11/24/2017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11/24/2017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dirty="0"/>
              <a:pPr/>
              <a:t>11/24/2017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11/24/2017</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baike.baidu.com/subview/120900/120900.htm" TargetMode="External"/><Relationship Id="rId2" Type="http://schemas.openxmlformats.org/officeDocument/2006/relationships/hyperlink" Target="http://baike.baidu.com/view/209670.htm" TargetMode="External"/><Relationship Id="rId1" Type="http://schemas.openxmlformats.org/officeDocument/2006/relationships/slideLayout" Target="../slideLayouts/slideLayout2.xml"/><Relationship Id="rId5" Type="http://schemas.openxmlformats.org/officeDocument/2006/relationships/hyperlink" Target="http://baike.baidu.com/subview/540416/540416.htm" TargetMode="External"/><Relationship Id="rId4" Type="http://schemas.openxmlformats.org/officeDocument/2006/relationships/hyperlink" Target="http://baike.baidu.com/view/540498.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bilibili.com/video/av771139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1962046"/>
            <a:ext cx="9440034" cy="1828801"/>
          </a:xfrm>
        </p:spPr>
        <p:txBody>
          <a:bodyPr>
            <a:normAutofit/>
          </a:bodyPr>
          <a:lstStyle/>
          <a:p>
            <a:r>
              <a:rPr lang="zh-CN" altLang="en-US" dirty="0">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二分</a:t>
            </a:r>
          </a:p>
        </p:txBody>
      </p:sp>
    </p:spTree>
    <p:extLst>
      <p:ext uri="{BB962C8B-B14F-4D97-AF65-F5344CB8AC3E}">
        <p14:creationId xmlns:p14="http://schemas.microsoft.com/office/powerpoint/2010/main" val="2935103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1962046"/>
            <a:ext cx="9440034" cy="1828801"/>
          </a:xfrm>
        </p:spPr>
        <p:txBody>
          <a:bodyPr>
            <a:normAutofit/>
          </a:bodyPr>
          <a:lstStyle/>
          <a:p>
            <a:r>
              <a:rPr lang="zh-CN" altLang="en-US" dirty="0">
                <a:latin typeface="华文楷体" panose="02010600040101010101" pitchFamily="2" charset="-122"/>
                <a:ea typeface="华文楷体" panose="02010600040101010101" pitchFamily="2" charset="-122"/>
              </a:rPr>
              <a:t>浮点二分</a:t>
            </a:r>
          </a:p>
        </p:txBody>
      </p:sp>
    </p:spTree>
    <p:extLst>
      <p:ext uri="{BB962C8B-B14F-4D97-AF65-F5344CB8AC3E}">
        <p14:creationId xmlns:p14="http://schemas.microsoft.com/office/powerpoint/2010/main" val="179956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327651" y="119270"/>
            <a:ext cx="11536698" cy="7434469"/>
          </a:xfrm>
        </p:spPr>
        <p:txBody>
          <a:bodyPr>
            <a:normAutofit fontScale="90000"/>
          </a:bodyPr>
          <a:lstStyle/>
          <a:p>
            <a:pPr algn="l"/>
            <a:r>
              <a:rPr lang="zh-CN" altLang="en-US" sz="4400" dirty="0">
                <a:latin typeface="华文楷体" panose="02010600040101010101" pitchFamily="2" charset="-122"/>
                <a:ea typeface="华文楷体" panose="02010600040101010101" pitchFamily="2" charset="-122"/>
              </a:rPr>
              <a:t>例题</a:t>
            </a:r>
            <a:r>
              <a:rPr lang="en-US" altLang="zh-CN" sz="4400" dirty="0">
                <a:latin typeface="华文楷体" panose="02010600040101010101" pitchFamily="2" charset="-122"/>
                <a:ea typeface="华文楷体" panose="02010600040101010101" pitchFamily="2" charset="-122"/>
              </a:rPr>
              <a:t>2</a:t>
            </a:r>
            <a:r>
              <a:rPr lang="zh-CN" altLang="en-US" sz="4400" dirty="0">
                <a:latin typeface="华文楷体" panose="02010600040101010101" pitchFamily="2" charset="-122"/>
                <a:ea typeface="华文楷体" panose="02010600040101010101" pitchFamily="2" charset="-122"/>
              </a:rPr>
              <a:t>：主人家里来了</a:t>
            </a:r>
            <a:r>
              <a:rPr lang="en-US" altLang="zh-CN" sz="4400" dirty="0">
                <a:latin typeface="华文楷体" panose="02010600040101010101" pitchFamily="2" charset="-122"/>
                <a:ea typeface="华文楷体" panose="02010600040101010101" pitchFamily="2" charset="-122"/>
              </a:rPr>
              <a:t>F</a:t>
            </a:r>
            <a:r>
              <a:rPr lang="zh-CN" altLang="en-US" sz="4400" dirty="0">
                <a:latin typeface="华文楷体" panose="02010600040101010101" pitchFamily="2" charset="-122"/>
                <a:ea typeface="华文楷体" panose="02010600040101010101" pitchFamily="2" charset="-122"/>
              </a:rPr>
              <a:t>个他的朋友，他家里有</a:t>
            </a:r>
            <a:r>
              <a:rPr lang="en-US" altLang="zh-CN" sz="4400" dirty="0">
                <a:latin typeface="华文楷体" panose="02010600040101010101" pitchFamily="2" charset="-122"/>
                <a:ea typeface="华文楷体" panose="02010600040101010101" pitchFamily="2" charset="-122"/>
              </a:rPr>
              <a:t>n</a:t>
            </a:r>
            <a:r>
              <a:rPr lang="zh-CN" altLang="en-US" sz="4400" dirty="0">
                <a:latin typeface="华文楷体" panose="02010600040101010101" pitchFamily="2" charset="-122"/>
                <a:ea typeface="华文楷体" panose="02010600040101010101" pitchFamily="2" charset="-122"/>
              </a:rPr>
              <a:t>个</a:t>
            </a:r>
            <a:r>
              <a:rPr lang="en-US" altLang="zh-CN" sz="4400" dirty="0">
                <a:latin typeface="华文楷体" panose="02010600040101010101" pitchFamily="2" charset="-122"/>
                <a:ea typeface="华文楷体" panose="02010600040101010101" pitchFamily="2" charset="-122"/>
              </a:rPr>
              <a:t>Pie</a:t>
            </a:r>
            <a:r>
              <a:rPr lang="zh-CN" altLang="en-US" sz="4400" dirty="0">
                <a:latin typeface="华文楷体" panose="02010600040101010101" pitchFamily="2" charset="-122"/>
                <a:ea typeface="华文楷体" panose="02010600040101010101" pitchFamily="2" charset="-122"/>
              </a:rPr>
              <a:t>，主人希望把</a:t>
            </a:r>
            <a:r>
              <a:rPr lang="en-US" altLang="zh-CN" sz="4400" dirty="0">
                <a:latin typeface="华文楷体" panose="02010600040101010101" pitchFamily="2" charset="-122"/>
                <a:ea typeface="华文楷体" panose="02010600040101010101" pitchFamily="2" charset="-122"/>
              </a:rPr>
              <a:t>Pie</a:t>
            </a:r>
            <a:r>
              <a:rPr lang="zh-CN" altLang="en-US" sz="4400" dirty="0">
                <a:latin typeface="华文楷体" panose="02010600040101010101" pitchFamily="2" charset="-122"/>
                <a:ea typeface="华文楷体" panose="02010600040101010101" pitchFamily="2" charset="-122"/>
              </a:rPr>
              <a:t>分出</a:t>
            </a:r>
            <a:r>
              <a:rPr lang="en-US" altLang="zh-CN" sz="4400" dirty="0">
                <a:latin typeface="华文楷体" panose="02010600040101010101" pitchFamily="2" charset="-122"/>
                <a:ea typeface="华文楷体" panose="02010600040101010101" pitchFamily="2" charset="-122"/>
              </a:rPr>
              <a:t>F+1</a:t>
            </a:r>
            <a:r>
              <a:rPr lang="zh-CN" altLang="en-US" sz="4400" dirty="0">
                <a:latin typeface="华文楷体" panose="02010600040101010101" pitchFamily="2" charset="-122"/>
                <a:ea typeface="华文楷体" panose="02010600040101010101" pitchFamily="2" charset="-122"/>
              </a:rPr>
              <a:t>份，体积相同（包括主人），所有的</a:t>
            </a:r>
            <a:r>
              <a:rPr lang="en-US" altLang="zh-CN" sz="4400" dirty="0">
                <a:latin typeface="华文楷体" panose="02010600040101010101" pitchFamily="2" charset="-122"/>
                <a:ea typeface="华文楷体" panose="02010600040101010101" pitchFamily="2" charset="-122"/>
              </a:rPr>
              <a:t>Pie</a:t>
            </a:r>
            <a:r>
              <a:rPr lang="zh-CN" altLang="en-US" sz="4400" dirty="0">
                <a:latin typeface="华文楷体" panose="02010600040101010101" pitchFamily="2" charset="-122"/>
                <a:ea typeface="华文楷体" panose="02010600040101010101" pitchFamily="2" charset="-122"/>
              </a:rPr>
              <a:t>不需要都分完，问你每个人最大能分到多大体积的</a:t>
            </a:r>
            <a:r>
              <a:rPr lang="en-US" altLang="zh-CN" sz="4400" dirty="0">
                <a:latin typeface="华文楷体" panose="02010600040101010101" pitchFamily="2" charset="-122"/>
                <a:ea typeface="华文楷体" panose="02010600040101010101" pitchFamily="2" charset="-122"/>
              </a:rPr>
              <a:t>Pie</a:t>
            </a:r>
            <a:r>
              <a:rPr lang="zh-CN" altLang="en-US" sz="4400" dirty="0">
                <a:latin typeface="华文楷体" panose="02010600040101010101" pitchFamily="2" charset="-122"/>
                <a:ea typeface="华文楷体" panose="02010600040101010101" pitchFamily="2" charset="-122"/>
              </a:rPr>
              <a:t>。</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Sample Input 3</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3 3</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4 3 3 </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1 24</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5</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10 5</a:t>
            </a:r>
            <a:br>
              <a:rPr lang="en-US" altLang="zh-CN" sz="4400" dirty="0">
                <a:latin typeface="华文楷体" panose="02010600040101010101" pitchFamily="2" charset="-122"/>
                <a:ea typeface="华文楷体" panose="02010600040101010101" pitchFamily="2" charset="-122"/>
              </a:rPr>
            </a:br>
            <a:r>
              <a:rPr lang="en-US" altLang="zh-CN" sz="4400" dirty="0">
                <a:latin typeface="华文楷体" panose="02010600040101010101" pitchFamily="2" charset="-122"/>
                <a:ea typeface="华文楷体" panose="02010600040101010101" pitchFamily="2" charset="-122"/>
              </a:rPr>
              <a:t>1 4 2 3 4 5 6 5 4 2</a:t>
            </a:r>
            <a:br>
              <a:rPr lang="en-US" altLang="zh-CN" sz="4400" dirty="0">
                <a:latin typeface="华文楷体" panose="02010600040101010101" pitchFamily="2" charset="-122"/>
                <a:ea typeface="华文楷体" panose="02010600040101010101" pitchFamily="2" charset="-122"/>
              </a:rPr>
            </a:br>
            <a:endParaRPr lang="zh-CN" altLang="en-US" sz="4400" dirty="0">
              <a:latin typeface="华文楷体" panose="02010600040101010101" pitchFamily="2" charset="-122"/>
              <a:ea typeface="华文楷体" panose="02010600040101010101" pitchFamily="2" charset="-122"/>
            </a:endParaRPr>
          </a:p>
        </p:txBody>
      </p:sp>
      <p:sp>
        <p:nvSpPr>
          <p:cNvPr id="7" name="Rectangle 4">
            <a:extLst>
              <a:ext uri="{FF2B5EF4-FFF2-40B4-BE49-F238E27FC236}">
                <a16:creationId xmlns:a16="http://schemas.microsoft.com/office/drawing/2014/main" id="{7AA81C33-F766-4B47-AACA-CDE6C2BCA0E1}"/>
              </a:ext>
            </a:extLst>
          </p:cNvPr>
          <p:cNvSpPr>
            <a:spLocks noChangeArrowheads="1"/>
          </p:cNvSpPr>
          <p:nvPr/>
        </p:nvSpPr>
        <p:spPr bwMode="auto">
          <a:xfrm>
            <a:off x="6480681" y="2559231"/>
            <a:ext cx="321754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Sample Output</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25.1327</a:t>
            </a:r>
            <a:endParaRPr lang="en-US"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3.1416 </a:t>
            </a:r>
            <a:endParaRPr lang="en-US"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50.2655 </a:t>
            </a:r>
          </a:p>
        </p:txBody>
      </p:sp>
    </p:spTree>
    <p:extLst>
      <p:ext uri="{BB962C8B-B14F-4D97-AF65-F5344CB8AC3E}">
        <p14:creationId xmlns:p14="http://schemas.microsoft.com/office/powerpoint/2010/main" val="61071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2" name="Picture 9">
            <a:extLst>
              <a:ext uri="{FF2B5EF4-FFF2-40B4-BE49-F238E27FC236}">
                <a16:creationId xmlns:a16="http://schemas.microsoft.com/office/drawing/2014/main" id="{7D934112-154B-4CC7-A804-F3DCB2052E5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图片 4" descr="屏幕剪辑">
            <a:extLst>
              <a:ext uri="{FF2B5EF4-FFF2-40B4-BE49-F238E27FC236}">
                <a16:creationId xmlns:a16="http://schemas.microsoft.com/office/drawing/2014/main" id="{52E189BE-54E9-4713-9360-00B802E0637F}"/>
              </a:ext>
            </a:extLst>
          </p:cNvPr>
          <p:cNvPicPr>
            <a:picLocks noChangeAspect="1"/>
          </p:cNvPicPr>
          <p:nvPr/>
        </p:nvPicPr>
        <p:blipFill rotWithShape="1">
          <a:blip r:embed="rId4"/>
          <a:srcRect b="7000"/>
          <a:stretch/>
        </p:blipFill>
        <p:spPr>
          <a:xfrm>
            <a:off x="7620351" y="0"/>
            <a:ext cx="4571649" cy="6857990"/>
          </a:xfrm>
          <a:prstGeom prst="rect">
            <a:avLst/>
          </a:prstGeom>
        </p:spPr>
      </p:pic>
      <p:sp>
        <p:nvSpPr>
          <p:cNvPr id="2" name="标题 1">
            <a:extLst>
              <a:ext uri="{FF2B5EF4-FFF2-40B4-BE49-F238E27FC236}">
                <a16:creationId xmlns:a16="http://schemas.microsoft.com/office/drawing/2014/main" id="{075DCCAB-60A3-4535-87D0-92E85DA4FF80}"/>
              </a:ext>
            </a:extLst>
          </p:cNvPr>
          <p:cNvSpPr>
            <a:spLocks noGrp="1"/>
          </p:cNvSpPr>
          <p:nvPr>
            <p:ph type="title"/>
          </p:nvPr>
        </p:nvSpPr>
        <p:spPr>
          <a:xfrm>
            <a:off x="642113" y="497883"/>
            <a:ext cx="6494182" cy="5187300"/>
          </a:xfrm>
        </p:spPr>
        <p:txBody>
          <a:bodyPr vert="horz" lIns="91440" tIns="45720" rIns="91440" bIns="45720" rtlCol="0" anchor="b">
            <a:normAutofit/>
          </a:bodyPr>
          <a:lstStyle/>
          <a:p>
            <a:pPr>
              <a:lnSpc>
                <a:spcPct val="90000"/>
              </a:lnSpc>
            </a:pPr>
            <a:r>
              <a:rPr lang="zh-CN" altLang="en-US" sz="4200" dirty="0"/>
              <a:t>例题</a:t>
            </a:r>
            <a:r>
              <a:rPr lang="en-US" altLang="zh-CN" sz="4200" dirty="0"/>
              <a:t>3</a:t>
            </a:r>
            <a:r>
              <a:rPr lang="zh-CN" altLang="en-US" sz="4200" dirty="0"/>
              <a:t>：</a:t>
            </a:r>
            <a:r>
              <a:rPr lang="en-US" altLang="zh-CN" sz="4200" dirty="0" err="1"/>
              <a:t>Codeforces</a:t>
            </a:r>
            <a:r>
              <a:rPr lang="en-US" altLang="zh-CN" sz="4200" dirty="0"/>
              <a:t> 729C Road to Cinema</a:t>
            </a:r>
            <a:br>
              <a:rPr lang="en-US" altLang="zh-CN" sz="4200" dirty="0"/>
            </a:br>
            <a:br>
              <a:rPr lang="en-US" altLang="zh-CN" sz="4200" b="1" dirty="0"/>
            </a:br>
            <a:r>
              <a:rPr lang="pt-BR" altLang="zh-CN" i="1" dirty="0">
                <a:effectLst/>
              </a:rPr>
              <a:t>n</a:t>
            </a:r>
            <a:r>
              <a:rPr lang="pt-BR" altLang="zh-CN" sz="4400" dirty="0"/>
              <a:t>, </a:t>
            </a:r>
            <a:r>
              <a:rPr lang="pt-BR" altLang="zh-CN" i="1" dirty="0">
                <a:effectLst/>
              </a:rPr>
              <a:t>k</a:t>
            </a:r>
            <a:r>
              <a:rPr lang="pt-BR" altLang="zh-CN" sz="4400" dirty="0"/>
              <a:t>, </a:t>
            </a:r>
            <a:r>
              <a:rPr lang="pt-BR" altLang="zh-CN" i="1" dirty="0">
                <a:effectLst/>
              </a:rPr>
              <a:t>s</a:t>
            </a:r>
            <a:r>
              <a:rPr lang="pt-BR" altLang="zh-CN" sz="4400" dirty="0"/>
              <a:t> and </a:t>
            </a:r>
            <a:r>
              <a:rPr lang="pt-BR" altLang="zh-CN" i="1" dirty="0">
                <a:effectLst/>
              </a:rPr>
              <a:t>t</a:t>
            </a:r>
            <a:r>
              <a:rPr lang="pt-BR" altLang="zh-CN" sz="4400" dirty="0"/>
              <a:t> </a:t>
            </a:r>
            <a:br>
              <a:rPr lang="pt-BR" altLang="zh-CN" sz="4400" dirty="0"/>
            </a:br>
            <a:r>
              <a:rPr lang="pt-BR" altLang="zh-CN" sz="4400" dirty="0"/>
              <a:t>(</a:t>
            </a:r>
            <a:r>
              <a:rPr lang="pt-BR" altLang="zh-CN" dirty="0">
                <a:effectLst/>
              </a:rPr>
              <a:t>1 ≤ </a:t>
            </a:r>
            <a:r>
              <a:rPr lang="pt-BR" altLang="zh-CN" i="1" dirty="0">
                <a:effectLst/>
              </a:rPr>
              <a:t>n</a:t>
            </a:r>
            <a:r>
              <a:rPr lang="pt-BR" altLang="zh-CN" dirty="0">
                <a:effectLst/>
              </a:rPr>
              <a:t> ≤ 2·105</a:t>
            </a:r>
            <a:r>
              <a:rPr lang="pt-BR" altLang="zh-CN" sz="4400" dirty="0"/>
              <a:t>, </a:t>
            </a:r>
            <a:r>
              <a:rPr lang="pt-BR" altLang="zh-CN" dirty="0">
                <a:effectLst/>
              </a:rPr>
              <a:t>1 ≤ </a:t>
            </a:r>
            <a:r>
              <a:rPr lang="pt-BR" altLang="zh-CN" i="1" dirty="0">
                <a:effectLst/>
              </a:rPr>
              <a:t>k</a:t>
            </a:r>
            <a:r>
              <a:rPr lang="pt-BR" altLang="zh-CN" dirty="0">
                <a:effectLst/>
              </a:rPr>
              <a:t> ≤ 2·105</a:t>
            </a:r>
            <a:r>
              <a:rPr lang="pt-BR" altLang="zh-CN" sz="4400" dirty="0"/>
              <a:t>, </a:t>
            </a:r>
            <a:r>
              <a:rPr lang="pt-BR" altLang="zh-CN" dirty="0">
                <a:effectLst/>
              </a:rPr>
              <a:t>2 ≤ </a:t>
            </a:r>
            <a:r>
              <a:rPr lang="pt-BR" altLang="zh-CN" i="1" dirty="0">
                <a:effectLst/>
              </a:rPr>
              <a:t>s</a:t>
            </a:r>
            <a:r>
              <a:rPr lang="pt-BR" altLang="zh-CN" dirty="0">
                <a:effectLst/>
              </a:rPr>
              <a:t> ≤ 109</a:t>
            </a:r>
            <a:r>
              <a:rPr lang="pt-BR" altLang="zh-CN" sz="4400" dirty="0"/>
              <a:t>, </a:t>
            </a:r>
            <a:r>
              <a:rPr lang="pt-BR" altLang="zh-CN" dirty="0">
                <a:effectLst/>
              </a:rPr>
              <a:t>1 ≤ </a:t>
            </a:r>
            <a:r>
              <a:rPr lang="pt-BR" altLang="zh-CN" i="1" dirty="0">
                <a:effectLst/>
              </a:rPr>
              <a:t>t</a:t>
            </a:r>
            <a:r>
              <a:rPr lang="pt-BR" altLang="zh-CN" dirty="0">
                <a:effectLst/>
              </a:rPr>
              <a:t> ≤ 2·109</a:t>
            </a:r>
            <a:r>
              <a:rPr lang="pt-BR" altLang="zh-CN" sz="4400" dirty="0"/>
              <a:t>) </a:t>
            </a:r>
            <a:br>
              <a:rPr lang="pt-BR" altLang="zh-CN" sz="4400" dirty="0"/>
            </a:br>
            <a:r>
              <a:rPr lang="it-IT" altLang="zh-CN" i="1" dirty="0">
                <a:effectLst/>
              </a:rPr>
              <a:t>ci</a:t>
            </a:r>
            <a:r>
              <a:rPr lang="it-IT" altLang="zh-CN" sz="4400" dirty="0"/>
              <a:t> and </a:t>
            </a:r>
            <a:r>
              <a:rPr lang="it-IT" altLang="zh-CN" i="1" dirty="0">
                <a:effectLst/>
              </a:rPr>
              <a:t>vi</a:t>
            </a:r>
            <a:r>
              <a:rPr lang="it-IT" altLang="zh-CN" sz="4400" dirty="0"/>
              <a:t> (</a:t>
            </a:r>
            <a:r>
              <a:rPr lang="it-IT" altLang="zh-CN" dirty="0">
                <a:effectLst/>
              </a:rPr>
              <a:t>1 ≤ </a:t>
            </a:r>
            <a:r>
              <a:rPr lang="it-IT" altLang="zh-CN" i="1" dirty="0">
                <a:effectLst/>
              </a:rPr>
              <a:t>ci</a:t>
            </a:r>
            <a:r>
              <a:rPr lang="it-IT" altLang="zh-CN" dirty="0">
                <a:effectLst/>
              </a:rPr>
              <a:t>, </a:t>
            </a:r>
            <a:r>
              <a:rPr lang="it-IT" altLang="zh-CN" i="1" dirty="0">
                <a:effectLst/>
              </a:rPr>
              <a:t>vi</a:t>
            </a:r>
            <a:r>
              <a:rPr lang="it-IT" altLang="zh-CN" dirty="0">
                <a:effectLst/>
              </a:rPr>
              <a:t> ≤ 109</a:t>
            </a:r>
            <a:r>
              <a:rPr lang="it-IT" altLang="zh-CN" sz="4400" dirty="0"/>
              <a:t>)</a:t>
            </a:r>
            <a:br>
              <a:rPr lang="it-IT" altLang="zh-CN" sz="4400" dirty="0"/>
            </a:br>
            <a:r>
              <a:rPr lang="nb-NO" altLang="zh-CN" i="1" dirty="0">
                <a:effectLst/>
              </a:rPr>
              <a:t>g</a:t>
            </a:r>
            <a:r>
              <a:rPr lang="nb-NO" altLang="zh-CN" dirty="0">
                <a:effectLst/>
              </a:rPr>
              <a:t>1, </a:t>
            </a:r>
            <a:r>
              <a:rPr lang="nb-NO" altLang="zh-CN" i="1" dirty="0">
                <a:effectLst/>
              </a:rPr>
              <a:t>g</a:t>
            </a:r>
            <a:r>
              <a:rPr lang="nb-NO" altLang="zh-CN" dirty="0">
                <a:effectLst/>
              </a:rPr>
              <a:t>2, ..., </a:t>
            </a:r>
            <a:r>
              <a:rPr lang="nb-NO" altLang="zh-CN" i="1" dirty="0">
                <a:effectLst/>
              </a:rPr>
              <a:t>gk</a:t>
            </a:r>
            <a:r>
              <a:rPr lang="nb-NO" altLang="zh-CN" sz="4400" dirty="0"/>
              <a:t> (</a:t>
            </a:r>
            <a:r>
              <a:rPr lang="nb-NO" altLang="zh-CN" dirty="0">
                <a:effectLst/>
              </a:rPr>
              <a:t>1 ≤ </a:t>
            </a:r>
            <a:r>
              <a:rPr lang="nb-NO" altLang="zh-CN" i="1" dirty="0">
                <a:effectLst/>
              </a:rPr>
              <a:t>gi</a:t>
            </a:r>
            <a:r>
              <a:rPr lang="nb-NO" altLang="zh-CN" dirty="0">
                <a:effectLst/>
              </a:rPr>
              <a:t> ≤ </a:t>
            </a:r>
            <a:r>
              <a:rPr lang="nb-NO" altLang="zh-CN" i="1" dirty="0">
                <a:effectLst/>
              </a:rPr>
              <a:t>s</a:t>
            </a:r>
            <a:r>
              <a:rPr lang="nb-NO" altLang="zh-CN" dirty="0">
                <a:effectLst/>
              </a:rPr>
              <a:t> - 1</a:t>
            </a:r>
            <a:r>
              <a:rPr lang="nb-NO" altLang="zh-CN" sz="4400" dirty="0"/>
              <a:t>) </a:t>
            </a:r>
            <a:r>
              <a:rPr lang="it-IT" altLang="zh-CN" sz="4400" dirty="0"/>
              <a:t> </a:t>
            </a:r>
            <a:endParaRPr lang="en-US" altLang="zh-CN" sz="4200" dirty="0"/>
          </a:p>
        </p:txBody>
      </p:sp>
    </p:spTree>
    <p:extLst>
      <p:ext uri="{BB962C8B-B14F-4D97-AF65-F5344CB8AC3E}">
        <p14:creationId xmlns:p14="http://schemas.microsoft.com/office/powerpoint/2010/main" val="113938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1CE1C-7C5D-4812-BC1A-315DF34D5DA6}"/>
              </a:ext>
            </a:extLst>
          </p:cNvPr>
          <p:cNvSpPr>
            <a:spLocks noGrp="1"/>
          </p:cNvSpPr>
          <p:nvPr>
            <p:ph type="title"/>
          </p:nvPr>
        </p:nvSpPr>
        <p:spPr>
          <a:xfrm>
            <a:off x="398418" y="1149626"/>
            <a:ext cx="11488781" cy="5910470"/>
          </a:xfrm>
        </p:spPr>
        <p:txBody>
          <a:bodyPr>
            <a:noAutofit/>
          </a:bodyPr>
          <a:lstStyle/>
          <a:p>
            <a:pPr algn="l"/>
            <a:r>
              <a:rPr lang="en-US" altLang="zh-CN" sz="3400" dirty="0">
                <a:latin typeface="华文楷体" panose="02010600040101010101" pitchFamily="2" charset="-122"/>
                <a:ea typeface="华文楷体" panose="02010600040101010101" pitchFamily="2" charset="-122"/>
              </a:rPr>
              <a:t>		</a:t>
            </a:r>
            <a:r>
              <a:rPr lang="zh-CN" altLang="en-US" sz="3400" dirty="0">
                <a:latin typeface="华文楷体" panose="02010600040101010101" pitchFamily="2" charset="-122"/>
                <a:ea typeface="华文楷体" panose="02010600040101010101" pitchFamily="2" charset="-122"/>
              </a:rPr>
              <a:t>题意：某人在起点处，到终点的距离为</a:t>
            </a:r>
            <a:r>
              <a:rPr lang="en-US" altLang="zh-CN" sz="3400" dirty="0">
                <a:latin typeface="华文楷体" panose="02010600040101010101" pitchFamily="2" charset="-122"/>
                <a:ea typeface="华文楷体" panose="02010600040101010101" pitchFamily="2" charset="-122"/>
              </a:rPr>
              <a:t>s</a:t>
            </a:r>
            <a:r>
              <a:rPr lang="zh-CN" altLang="en-US" sz="3400" dirty="0">
                <a:latin typeface="华文楷体" panose="02010600040101010101" pitchFamily="2" charset="-122"/>
                <a:ea typeface="华文楷体" panose="02010600040101010101" pitchFamily="2" charset="-122"/>
              </a:rPr>
              <a:t>。 汽车租赁公司提供</a:t>
            </a:r>
            <a:r>
              <a:rPr lang="en-US" altLang="zh-CN" sz="3400" dirty="0">
                <a:latin typeface="华文楷体" panose="02010600040101010101" pitchFamily="2" charset="-122"/>
                <a:ea typeface="华文楷体" panose="02010600040101010101" pitchFamily="2" charset="-122"/>
              </a:rPr>
              <a:t>n</a:t>
            </a:r>
            <a:r>
              <a:rPr lang="zh-CN" altLang="en-US" sz="3400" dirty="0">
                <a:latin typeface="华文楷体" panose="02010600040101010101" pitchFamily="2" charset="-122"/>
                <a:ea typeface="华文楷体" panose="02010600040101010101" pitchFamily="2" charset="-122"/>
              </a:rPr>
              <a:t>中车型，每种车型有属性</a:t>
            </a:r>
            <a:r>
              <a:rPr lang="en-US" altLang="zh-CN" sz="3400" dirty="0">
                <a:latin typeface="华文楷体" panose="02010600040101010101" pitchFamily="2" charset="-122"/>
                <a:ea typeface="华文楷体" panose="02010600040101010101" pitchFamily="2" charset="-122"/>
              </a:rPr>
              <a:t>ci</a:t>
            </a:r>
            <a:r>
              <a:rPr lang="zh-CN" altLang="en-US" sz="3400" dirty="0">
                <a:latin typeface="华文楷体" panose="02010600040101010101" pitchFamily="2" charset="-122"/>
                <a:ea typeface="华文楷体" panose="02010600040101010101" pitchFamily="2" charset="-122"/>
              </a:rPr>
              <a:t>（租车费用），</a:t>
            </a:r>
            <a:r>
              <a:rPr lang="en-US" altLang="zh-CN" sz="3400" dirty="0">
                <a:latin typeface="华文楷体" panose="02010600040101010101" pitchFamily="2" charset="-122"/>
                <a:ea typeface="华文楷体" panose="02010600040101010101" pitchFamily="2" charset="-122"/>
              </a:rPr>
              <a:t>vi</a:t>
            </a:r>
            <a:r>
              <a:rPr lang="zh-CN" altLang="en-US" sz="3400" dirty="0">
                <a:latin typeface="华文楷体" panose="02010600040101010101" pitchFamily="2" charset="-122"/>
                <a:ea typeface="华文楷体" panose="02010600040101010101" pitchFamily="2" charset="-122"/>
              </a:rPr>
              <a:t>（油箱容量）。 车子有两种前进方式 ：①</a:t>
            </a:r>
            <a:r>
              <a:rPr lang="en-US" altLang="zh-CN" sz="3400" dirty="0">
                <a:latin typeface="华文楷体" panose="02010600040101010101" pitchFamily="2" charset="-122"/>
                <a:ea typeface="华文楷体" panose="02010600040101010101" pitchFamily="2" charset="-122"/>
              </a:rPr>
              <a:t>. </a:t>
            </a:r>
            <a:r>
              <a:rPr lang="zh-CN" altLang="en-US" sz="3400" dirty="0">
                <a:latin typeface="华文楷体" panose="02010600040101010101" pitchFamily="2" charset="-122"/>
                <a:ea typeface="华文楷体" panose="02010600040101010101" pitchFamily="2" charset="-122"/>
              </a:rPr>
              <a:t>慢速：</a:t>
            </a:r>
            <a:r>
              <a:rPr lang="en-US" altLang="zh-CN" sz="3400" dirty="0">
                <a:latin typeface="华文楷体" panose="02010600040101010101" pitchFamily="2" charset="-122"/>
                <a:ea typeface="华文楷体" panose="02010600040101010101" pitchFamily="2" charset="-122"/>
              </a:rPr>
              <a:t>1km</a:t>
            </a:r>
            <a:r>
              <a:rPr lang="zh-CN" altLang="en-US" sz="3400" dirty="0">
                <a:latin typeface="华文楷体" panose="02010600040101010101" pitchFamily="2" charset="-122"/>
                <a:ea typeface="华文楷体" panose="02010600040101010101" pitchFamily="2" charset="-122"/>
              </a:rPr>
              <a:t>消耗</a:t>
            </a:r>
            <a:r>
              <a:rPr lang="en-US" altLang="zh-CN" sz="3400" dirty="0">
                <a:latin typeface="华文楷体" panose="02010600040101010101" pitchFamily="2" charset="-122"/>
                <a:ea typeface="华文楷体" panose="02010600040101010101" pitchFamily="2" charset="-122"/>
              </a:rPr>
              <a:t>1L</a:t>
            </a:r>
            <a:r>
              <a:rPr lang="zh-CN" altLang="en-US" sz="3400" dirty="0">
                <a:latin typeface="华文楷体" panose="02010600040101010101" pitchFamily="2" charset="-122"/>
                <a:ea typeface="华文楷体" panose="02010600040101010101" pitchFamily="2" charset="-122"/>
              </a:rPr>
              <a:t>汽油，花费</a:t>
            </a:r>
            <a:r>
              <a:rPr lang="en-US" altLang="zh-CN" sz="3400" dirty="0">
                <a:latin typeface="华文楷体" panose="02010600040101010101" pitchFamily="2" charset="-122"/>
                <a:ea typeface="华文楷体" panose="02010600040101010101" pitchFamily="2" charset="-122"/>
              </a:rPr>
              <a:t>2</a:t>
            </a:r>
            <a:r>
              <a:rPr lang="zh-CN" altLang="en-US" sz="3400" dirty="0">
                <a:latin typeface="华文楷体" panose="02010600040101010101" pitchFamily="2" charset="-122"/>
                <a:ea typeface="华文楷体" panose="02010600040101010101" pitchFamily="2" charset="-122"/>
              </a:rPr>
              <a:t>分钟。 ②</a:t>
            </a:r>
            <a:r>
              <a:rPr lang="en-US" altLang="zh-CN" sz="3400" dirty="0">
                <a:latin typeface="华文楷体" panose="02010600040101010101" pitchFamily="2" charset="-122"/>
                <a:ea typeface="华文楷体" panose="02010600040101010101" pitchFamily="2" charset="-122"/>
              </a:rPr>
              <a:t>.</a:t>
            </a:r>
            <a:r>
              <a:rPr lang="zh-CN" altLang="en-US" sz="3400" dirty="0">
                <a:latin typeface="华文楷体" panose="02010600040101010101" pitchFamily="2" charset="-122"/>
                <a:ea typeface="华文楷体" panose="02010600040101010101" pitchFamily="2" charset="-122"/>
              </a:rPr>
              <a:t>快速：</a:t>
            </a:r>
            <a:r>
              <a:rPr lang="en-US" altLang="zh-CN" sz="3400" dirty="0">
                <a:latin typeface="华文楷体" panose="02010600040101010101" pitchFamily="2" charset="-122"/>
                <a:ea typeface="华文楷体" panose="02010600040101010101" pitchFamily="2" charset="-122"/>
              </a:rPr>
              <a:t>1km</a:t>
            </a:r>
            <a:r>
              <a:rPr lang="zh-CN" altLang="en-US" sz="3400" dirty="0">
                <a:latin typeface="华文楷体" panose="02010600040101010101" pitchFamily="2" charset="-122"/>
                <a:ea typeface="华文楷体" panose="02010600040101010101" pitchFamily="2" charset="-122"/>
              </a:rPr>
              <a:t>消耗</a:t>
            </a:r>
            <a:r>
              <a:rPr lang="en-US" altLang="zh-CN" sz="3400" dirty="0">
                <a:latin typeface="华文楷体" panose="02010600040101010101" pitchFamily="2" charset="-122"/>
                <a:ea typeface="华文楷体" panose="02010600040101010101" pitchFamily="2" charset="-122"/>
              </a:rPr>
              <a:t>2L</a:t>
            </a:r>
            <a:r>
              <a:rPr lang="zh-CN" altLang="en-US" sz="3400" dirty="0">
                <a:latin typeface="华文楷体" panose="02010600040101010101" pitchFamily="2" charset="-122"/>
                <a:ea typeface="华文楷体" panose="02010600040101010101" pitchFamily="2" charset="-122"/>
              </a:rPr>
              <a:t>汽油，花费</a:t>
            </a:r>
            <a:r>
              <a:rPr lang="en-US" altLang="zh-CN" sz="3400" dirty="0">
                <a:latin typeface="华文楷体" panose="02010600040101010101" pitchFamily="2" charset="-122"/>
                <a:ea typeface="华文楷体" panose="02010600040101010101" pitchFamily="2" charset="-122"/>
              </a:rPr>
              <a:t>1</a:t>
            </a:r>
            <a:r>
              <a:rPr lang="zh-CN" altLang="en-US" sz="3400" dirty="0">
                <a:latin typeface="华文楷体" panose="02010600040101010101" pitchFamily="2" charset="-122"/>
                <a:ea typeface="华文楷体" panose="02010600040101010101" pitchFamily="2" charset="-122"/>
              </a:rPr>
              <a:t>分钟。 路上有</a:t>
            </a:r>
            <a:r>
              <a:rPr lang="en-US" altLang="zh-CN" sz="3400" dirty="0">
                <a:latin typeface="华文楷体" panose="02010600040101010101" pitchFamily="2" charset="-122"/>
                <a:ea typeface="华文楷体" panose="02010600040101010101" pitchFamily="2" charset="-122"/>
              </a:rPr>
              <a:t>k</a:t>
            </a:r>
            <a:r>
              <a:rPr lang="zh-CN" altLang="en-US" sz="3400" dirty="0">
                <a:latin typeface="华文楷体" panose="02010600040101010101" pitchFamily="2" charset="-122"/>
                <a:ea typeface="华文楷体" panose="02010600040101010101" pitchFamily="2" charset="-122"/>
              </a:rPr>
              <a:t>个加油站，加油不需要花费时间，且直接给油箱加满。 问在</a:t>
            </a:r>
            <a:r>
              <a:rPr lang="en-US" altLang="zh-CN" sz="3400" dirty="0">
                <a:latin typeface="华文楷体" panose="02010600040101010101" pitchFamily="2" charset="-122"/>
                <a:ea typeface="华文楷体" panose="02010600040101010101" pitchFamily="2" charset="-122"/>
              </a:rPr>
              <a:t>t</a:t>
            </a:r>
            <a:r>
              <a:rPr lang="zh-CN" altLang="en-US" sz="3400" dirty="0">
                <a:latin typeface="华文楷体" panose="02010600040101010101" pitchFamily="2" charset="-122"/>
                <a:ea typeface="华文楷体" panose="02010600040101010101" pitchFamily="2" charset="-122"/>
              </a:rPr>
              <a:t>分钟内到达终点的最小花费是多少？（租车子的费用）  若无法到达终点，输出</a:t>
            </a:r>
            <a:r>
              <a:rPr lang="en-US" altLang="zh-CN" sz="3400" dirty="0">
                <a:latin typeface="华文楷体" panose="02010600040101010101" pitchFamily="2" charset="-122"/>
                <a:ea typeface="华文楷体" panose="02010600040101010101" pitchFamily="2" charset="-122"/>
              </a:rPr>
              <a:t>-1</a:t>
            </a:r>
            <a:br>
              <a:rPr lang="zh-CN" altLang="en-US"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Input </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3 1  8 10</a:t>
            </a:r>
            <a:r>
              <a:rPr lang="zh-CN" altLang="en-US" sz="3400" dirty="0">
                <a:latin typeface="华文楷体" panose="02010600040101010101" pitchFamily="2" charset="-122"/>
                <a:ea typeface="华文楷体" panose="02010600040101010101" pitchFamily="2" charset="-122"/>
              </a:rPr>
              <a:t>（</a:t>
            </a:r>
            <a:r>
              <a:rPr lang="en-US" altLang="zh-CN" sz="3400" dirty="0">
                <a:latin typeface="华文楷体" panose="02010600040101010101" pitchFamily="2" charset="-122"/>
                <a:ea typeface="华文楷体" panose="02010600040101010101" pitchFamily="2" charset="-122"/>
              </a:rPr>
              <a:t>n k  s t </a:t>
            </a:r>
            <a:r>
              <a:rPr lang="zh-CN" altLang="en-US" sz="3400" dirty="0">
                <a:latin typeface="华文楷体" panose="02010600040101010101" pitchFamily="2" charset="-122"/>
                <a:ea typeface="华文楷体" panose="02010600040101010101" pitchFamily="2" charset="-122"/>
              </a:rPr>
              <a:t>）</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10 8</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5 7 </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11 9</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3 </a:t>
            </a:r>
            <a:br>
              <a:rPr lang="zh-CN" altLang="en-US" sz="3400" dirty="0">
                <a:effectLst/>
                <a:latin typeface="华文楷体" panose="02010600040101010101" pitchFamily="2" charset="-122"/>
                <a:ea typeface="华文楷体" panose="02010600040101010101" pitchFamily="2" charset="-122"/>
              </a:rPr>
            </a:br>
            <a:br>
              <a:rPr lang="zh-CN" altLang="en-US" sz="3400" dirty="0">
                <a:latin typeface="华文楷体" panose="02010600040101010101" pitchFamily="2" charset="-122"/>
                <a:ea typeface="华文楷体" panose="02010600040101010101" pitchFamily="2" charset="-122"/>
              </a:rPr>
            </a:br>
            <a:endParaRPr lang="zh-CN" altLang="en-US" sz="3400" dirty="0">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D4D0902C-2C1E-4856-B1C7-B54F0B4FD1BB}"/>
              </a:ext>
            </a:extLst>
          </p:cNvPr>
          <p:cNvSpPr txBox="1"/>
          <p:nvPr/>
        </p:nvSpPr>
        <p:spPr>
          <a:xfrm>
            <a:off x="4383282" y="3822163"/>
            <a:ext cx="3260035" cy="1138773"/>
          </a:xfrm>
          <a:prstGeom prst="rect">
            <a:avLst/>
          </a:prstGeom>
          <a:noFill/>
        </p:spPr>
        <p:txBody>
          <a:bodyPr wrap="square" rtlCol="0">
            <a:spAutoFit/>
          </a:bodyPr>
          <a:lstStyle/>
          <a:p>
            <a:r>
              <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Output</a:t>
            </a:r>
            <a:r>
              <a:rPr lang="zh-CN" altLang="en-US"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a:t>
            </a:r>
            <a:endPar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endParaRPr>
          </a:p>
          <a:p>
            <a:r>
              <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10</a:t>
            </a:r>
            <a:endParaRPr lang="zh-CN" altLang="en-US"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endParaRPr>
          </a:p>
        </p:txBody>
      </p:sp>
      <p:sp>
        <p:nvSpPr>
          <p:cNvPr id="7" name="Rectangle 2">
            <a:extLst>
              <a:ext uri="{FF2B5EF4-FFF2-40B4-BE49-F238E27FC236}">
                <a16:creationId xmlns:a16="http://schemas.microsoft.com/office/drawing/2014/main" id="{31463BCC-51C9-4BA3-8663-F577D6E72973}"/>
              </a:ext>
            </a:extLst>
          </p:cNvPr>
          <p:cNvSpPr txBox="1">
            <a:spLocks noChangeArrowheads="1"/>
          </p:cNvSpPr>
          <p:nvPr/>
        </p:nvSpPr>
        <p:spPr bwMode="auto">
          <a:xfrm>
            <a:off x="6937261" y="3797380"/>
            <a:ext cx="1742785"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eaLnBrk="0" fontAlgn="base" hangingPunct="0">
              <a:spcAft>
                <a:spcPct val="0"/>
              </a:spcAft>
            </a:pPr>
            <a:r>
              <a:rPr lang="en-US" altLang="zh-CN" sz="3400" dirty="0">
                <a:latin typeface="华文楷体" panose="02010600040101010101" pitchFamily="2" charset="-122"/>
                <a:ea typeface="华文楷体" panose="02010600040101010101" pitchFamily="2" charset="-122"/>
              </a:rPr>
              <a:t>Input</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2 2 10 18</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10 4</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20 6</a:t>
            </a:r>
            <a:br>
              <a:rPr lang="en-US" altLang="zh-CN" sz="3400" dirty="0">
                <a:latin typeface="华文楷体" panose="02010600040101010101" pitchFamily="2" charset="-122"/>
                <a:ea typeface="华文楷体" panose="02010600040101010101" pitchFamily="2" charset="-122"/>
              </a:rPr>
            </a:br>
            <a:r>
              <a:rPr lang="en-US" altLang="zh-CN" sz="3400" dirty="0">
                <a:latin typeface="华文楷体" panose="02010600040101010101" pitchFamily="2" charset="-122"/>
                <a:ea typeface="华文楷体" panose="02010600040101010101" pitchFamily="2" charset="-122"/>
              </a:rPr>
              <a:t>5 3</a:t>
            </a:r>
          </a:p>
        </p:txBody>
      </p:sp>
      <p:sp>
        <p:nvSpPr>
          <p:cNvPr id="8" name="文本框 7">
            <a:extLst>
              <a:ext uri="{FF2B5EF4-FFF2-40B4-BE49-F238E27FC236}">
                <a16:creationId xmlns:a16="http://schemas.microsoft.com/office/drawing/2014/main" id="{C1CA4F50-C76A-4E98-B971-0848A8DC72B8}"/>
              </a:ext>
            </a:extLst>
          </p:cNvPr>
          <p:cNvSpPr txBox="1"/>
          <p:nvPr/>
        </p:nvSpPr>
        <p:spPr>
          <a:xfrm>
            <a:off x="9349848" y="3822163"/>
            <a:ext cx="3055716" cy="1138773"/>
          </a:xfrm>
          <a:prstGeom prst="rect">
            <a:avLst/>
          </a:prstGeom>
          <a:noFill/>
        </p:spPr>
        <p:txBody>
          <a:bodyPr wrap="square" rtlCol="0">
            <a:spAutoFit/>
          </a:bodyPr>
          <a:lstStyle/>
          <a:p>
            <a:r>
              <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Output</a:t>
            </a:r>
            <a:br>
              <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br>
            <a:r>
              <a:rPr lang="en-US" altLang="zh-CN"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20</a:t>
            </a:r>
            <a:endParaRPr lang="zh-CN" altLang="en-US" sz="3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9420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B51D4-F19E-4299-8B6A-483A89EFB036}"/>
              </a:ext>
            </a:extLst>
          </p:cNvPr>
          <p:cNvSpPr>
            <a:spLocks noGrp="1"/>
          </p:cNvSpPr>
          <p:nvPr>
            <p:ph type="title"/>
          </p:nvPr>
        </p:nvSpPr>
        <p:spPr>
          <a:xfrm>
            <a:off x="774647" y="3631095"/>
            <a:ext cx="10353762" cy="970450"/>
          </a:xfrm>
        </p:spPr>
        <p:txBody>
          <a:bodyPr>
            <a:normAutofit fontScale="90000"/>
          </a:bodyPr>
          <a:lstStyle/>
          <a:p>
            <a:pPr algn="l"/>
            <a:r>
              <a:rPr lang="zh-CN" altLang="en-US" dirty="0">
                <a:latin typeface="华文楷体" panose="02010600040101010101" pitchFamily="2" charset="-122"/>
                <a:ea typeface="华文楷体" panose="02010600040101010101" pitchFamily="2" charset="-122"/>
              </a:rPr>
              <a:t>题解： </a:t>
            </a: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我们先分析不能到达终点的情况：</a:t>
            </a: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①</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油箱容量最大的汽车在一个加油站到下一个加油站的途中油量耗尽了。</a:t>
            </a: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②</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全程用快速跑，也不能在</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时间内到达终点。</a:t>
            </a:r>
            <a:br>
              <a:rPr lang="zh-CN" altLang="en-US" dirty="0">
                <a:latin typeface="华文楷体" panose="02010600040101010101" pitchFamily="2" charset="-122"/>
                <a:ea typeface="华文楷体" panose="02010600040101010101" pitchFamily="2" charset="-122"/>
              </a:rPr>
            </a:br>
            <a:br>
              <a:rPr lang="zh-CN" altLang="en-US" dirty="0">
                <a:latin typeface="华文楷体" panose="02010600040101010101" pitchFamily="2" charset="-122"/>
                <a:ea typeface="华文楷体" panose="02010600040101010101" pitchFamily="2" charset="-122"/>
              </a:rPr>
            </a:b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我们可以先求出在</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时间内到达终点的最小油箱容量，再在大于等于这个油箱容量中找租车费用最小的车子。 找最小油箱容量用二分查找就行了。 然后再判定不能到到达终点的情况就行了。</a:t>
            </a:r>
            <a:br>
              <a:rPr lang="zh-CN" altLang="en-US" dirty="0">
                <a:latin typeface="华文楷体" panose="02010600040101010101" pitchFamily="2" charset="-122"/>
                <a:ea typeface="华文楷体" panose="02010600040101010101" pitchFamily="2" charset="-122"/>
              </a:rPr>
            </a:br>
            <a:br>
              <a:rPr lang="zh-CN" altLang="en-US" dirty="0">
                <a:effectLst/>
              </a:rPr>
            </a:br>
            <a:br>
              <a:rPr lang="zh-CN" altLang="en-US" dirty="0"/>
            </a:br>
            <a:endParaRPr lang="zh-CN" altLang="en-US" dirty="0"/>
          </a:p>
        </p:txBody>
      </p:sp>
    </p:spTree>
    <p:extLst>
      <p:ext uri="{BB962C8B-B14F-4D97-AF65-F5344CB8AC3E}">
        <p14:creationId xmlns:p14="http://schemas.microsoft.com/office/powerpoint/2010/main" val="3275687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2124606"/>
            <a:ext cx="9440034" cy="1828801"/>
          </a:xfrm>
        </p:spPr>
        <p:txBody>
          <a:bodyPr>
            <a:normAutofit/>
          </a:bodyPr>
          <a:lstStyle/>
          <a:p>
            <a:r>
              <a:rPr lang="zh-CN" altLang="en-US" dirty="0">
                <a:latin typeface="华文楷体" panose="02010600040101010101" pitchFamily="2" charset="-122"/>
                <a:ea typeface="华文楷体" panose="02010600040101010101" pitchFamily="2" charset="-122"/>
              </a:rPr>
              <a:t>打表法</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双指针</a:t>
            </a:r>
          </a:p>
        </p:txBody>
      </p:sp>
    </p:spTree>
    <p:extLst>
      <p:ext uri="{BB962C8B-B14F-4D97-AF65-F5344CB8AC3E}">
        <p14:creationId xmlns:p14="http://schemas.microsoft.com/office/powerpoint/2010/main" val="19173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1962046"/>
            <a:ext cx="9440034" cy="1828801"/>
          </a:xfrm>
        </p:spPr>
        <p:txBody>
          <a:bodyPr>
            <a:normAutofit/>
          </a:bodyPr>
          <a:lstStyle/>
          <a:p>
            <a:r>
              <a:rPr lang="zh-CN" altLang="en-US" dirty="0">
                <a:latin typeface="华文楷体" panose="02010600040101010101" pitchFamily="2" charset="-122"/>
                <a:ea typeface="华文楷体" panose="02010600040101010101" pitchFamily="2" charset="-122"/>
              </a:rPr>
              <a:t>打表法</a:t>
            </a:r>
            <a:br>
              <a:rPr lang="en-US" altLang="zh-CN"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（稍带技巧的暴力真的很重要）</a:t>
            </a:r>
          </a:p>
        </p:txBody>
      </p:sp>
    </p:spTree>
    <p:extLst>
      <p:ext uri="{BB962C8B-B14F-4D97-AF65-F5344CB8AC3E}">
        <p14:creationId xmlns:p14="http://schemas.microsoft.com/office/powerpoint/2010/main" val="353236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45EB1-06F2-452B-BD23-CA5CA305A25D}"/>
              </a:ext>
            </a:extLst>
          </p:cNvPr>
          <p:cNvSpPr>
            <a:spLocks noGrp="1"/>
          </p:cNvSpPr>
          <p:nvPr>
            <p:ph type="title"/>
          </p:nvPr>
        </p:nvSpPr>
        <p:spPr>
          <a:xfrm>
            <a:off x="919118" y="415437"/>
            <a:ext cx="10353762" cy="970450"/>
          </a:xfrm>
        </p:spPr>
        <p:txBody>
          <a:bodyPr/>
          <a:lstStyle/>
          <a:p>
            <a:r>
              <a:rPr lang="zh-CN" altLang="en-US" dirty="0">
                <a:latin typeface="华文楷体" panose="02010600040101010101" pitchFamily="2" charset="-122"/>
                <a:ea typeface="华文楷体" panose="02010600040101010101" pitchFamily="2" charset="-122"/>
              </a:rPr>
              <a:t>打表法一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二：</a:t>
            </a:r>
          </a:p>
        </p:txBody>
      </p:sp>
      <p:pic>
        <p:nvPicPr>
          <p:cNvPr id="5" name="图片 4" descr="图片包含 室内, 墙壁, 电子产品, 就坐&#10;&#10;已生成高可信度的说明">
            <a:extLst>
              <a:ext uri="{FF2B5EF4-FFF2-40B4-BE49-F238E27FC236}">
                <a16:creationId xmlns:a16="http://schemas.microsoft.com/office/drawing/2014/main" id="{B5B3BBE8-29D1-498B-B1DE-31EA70472CAB}"/>
              </a:ext>
            </a:extLst>
          </p:cNvPr>
          <p:cNvPicPr>
            <a:picLocks noChangeAspect="1"/>
          </p:cNvPicPr>
          <p:nvPr/>
        </p:nvPicPr>
        <p:blipFill>
          <a:blip r:embed="rId2"/>
          <a:stretch>
            <a:fillRect/>
          </a:stretch>
        </p:blipFill>
        <p:spPr>
          <a:xfrm>
            <a:off x="1376362" y="1385887"/>
            <a:ext cx="9439275" cy="5472113"/>
          </a:xfrm>
          <a:prstGeom prst="rect">
            <a:avLst/>
          </a:prstGeom>
        </p:spPr>
      </p:pic>
    </p:spTree>
    <p:extLst>
      <p:ext uri="{BB962C8B-B14F-4D97-AF65-F5344CB8AC3E}">
        <p14:creationId xmlns:p14="http://schemas.microsoft.com/office/powerpoint/2010/main" val="1842216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45EB1-06F2-452B-BD23-CA5CA305A25D}"/>
              </a:ext>
            </a:extLst>
          </p:cNvPr>
          <p:cNvSpPr>
            <a:spLocks noGrp="1"/>
          </p:cNvSpPr>
          <p:nvPr>
            <p:ph type="title"/>
          </p:nvPr>
        </p:nvSpPr>
        <p:spPr>
          <a:xfrm>
            <a:off x="919119" y="172692"/>
            <a:ext cx="10353762" cy="970450"/>
          </a:xfrm>
        </p:spPr>
        <p:txBody>
          <a:bodyPr/>
          <a:lstStyle/>
          <a:p>
            <a:r>
              <a:rPr lang="zh-CN" altLang="en-US" dirty="0">
                <a:latin typeface="华文楷体" panose="02010600040101010101" pitchFamily="2" charset="-122"/>
                <a:ea typeface="华文楷体" panose="02010600040101010101" pitchFamily="2" charset="-122"/>
              </a:rPr>
              <a:t>打表法三</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预处理</a:t>
            </a:r>
          </a:p>
        </p:txBody>
      </p:sp>
      <p:sp>
        <p:nvSpPr>
          <p:cNvPr id="3" name="标题 1">
            <a:extLst>
              <a:ext uri="{FF2B5EF4-FFF2-40B4-BE49-F238E27FC236}">
                <a16:creationId xmlns:a16="http://schemas.microsoft.com/office/drawing/2014/main" id="{F05D4800-76BF-492D-BBEF-CEEB2DA8391F}"/>
              </a:ext>
            </a:extLst>
          </p:cNvPr>
          <p:cNvSpPr txBox="1">
            <a:spLocks/>
          </p:cNvSpPr>
          <p:nvPr/>
        </p:nvSpPr>
        <p:spPr>
          <a:xfrm>
            <a:off x="-164616" y="1557551"/>
            <a:ext cx="5461803" cy="970450"/>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latin typeface="华文楷体" panose="02010600040101010101" pitchFamily="2" charset="-122"/>
                <a:ea typeface="华文楷体" panose="02010600040101010101" pitchFamily="2" charset="-122"/>
              </a:rPr>
              <a:t>例题：</a:t>
            </a:r>
            <a:r>
              <a:rPr lang="en-US" altLang="zh-CN" dirty="0">
                <a:latin typeface="华文楷体" panose="02010600040101010101" pitchFamily="2" charset="-122"/>
                <a:ea typeface="华文楷体" panose="02010600040101010101" pitchFamily="2" charset="-122"/>
              </a:rPr>
              <a:t>Sum of MLSCM </a:t>
            </a:r>
          </a:p>
          <a:p>
            <a:r>
              <a:rPr lang="en-US" altLang="zh-CN" dirty="0">
                <a:latin typeface="华文楷体" panose="02010600040101010101" pitchFamily="2" charset="-122"/>
                <a:ea typeface="华文楷体" panose="02010600040101010101" pitchFamily="2" charset="-122"/>
              </a:rPr>
              <a:t>UVALIVE 7340</a:t>
            </a:r>
            <a:endParaRPr lang="zh-CN" altLang="en-US" dirty="0">
              <a:latin typeface="华文楷体" panose="02010600040101010101" pitchFamily="2" charset="-122"/>
              <a:ea typeface="华文楷体" panose="02010600040101010101" pitchFamily="2" charset="-122"/>
            </a:endParaRPr>
          </a:p>
        </p:txBody>
      </p:sp>
      <p:pic>
        <p:nvPicPr>
          <p:cNvPr id="6" name="图片 5" descr="屏幕剪辑">
            <a:extLst>
              <a:ext uri="{FF2B5EF4-FFF2-40B4-BE49-F238E27FC236}">
                <a16:creationId xmlns:a16="http://schemas.microsoft.com/office/drawing/2014/main" id="{660D8406-CBE2-46A7-B606-F6BD4E9A0BE4}"/>
              </a:ext>
            </a:extLst>
          </p:cNvPr>
          <p:cNvPicPr>
            <a:picLocks noChangeAspect="1"/>
          </p:cNvPicPr>
          <p:nvPr/>
        </p:nvPicPr>
        <p:blipFill>
          <a:blip r:embed="rId2"/>
          <a:stretch>
            <a:fillRect/>
          </a:stretch>
        </p:blipFill>
        <p:spPr>
          <a:xfrm>
            <a:off x="4859037" y="1076467"/>
            <a:ext cx="6894813" cy="5714858"/>
          </a:xfrm>
          <a:prstGeom prst="rect">
            <a:avLst/>
          </a:prstGeom>
        </p:spPr>
      </p:pic>
    </p:spTree>
    <p:extLst>
      <p:ext uri="{BB962C8B-B14F-4D97-AF65-F5344CB8AC3E}">
        <p14:creationId xmlns:p14="http://schemas.microsoft.com/office/powerpoint/2010/main" val="3834473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753670" y="1962046"/>
            <a:ext cx="9440034" cy="1828801"/>
          </a:xfrm>
        </p:spPr>
        <p:txBody>
          <a:bodyPr>
            <a:normAutofit/>
          </a:bodyPr>
          <a:lstStyle/>
          <a:p>
            <a:r>
              <a:rPr lang="zh-CN" altLang="en-US" dirty="0">
                <a:latin typeface="华文楷体" panose="02010600040101010101" pitchFamily="2" charset="-122"/>
                <a:ea typeface="华文楷体" panose="02010600040101010101" pitchFamily="2" charset="-122"/>
              </a:rPr>
              <a:t>双指针扫描（尺取法）</a:t>
            </a:r>
          </a:p>
        </p:txBody>
      </p:sp>
    </p:spTree>
    <p:extLst>
      <p:ext uri="{BB962C8B-B14F-4D97-AF65-F5344CB8AC3E}">
        <p14:creationId xmlns:p14="http://schemas.microsoft.com/office/powerpoint/2010/main" val="349272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5744450-4057-424B-9E02-61606EEF978A}"/>
              </a:ext>
            </a:extLst>
          </p:cNvPr>
          <p:cNvSpPr>
            <a:spLocks noGrp="1"/>
          </p:cNvSpPr>
          <p:nvPr>
            <p:ph idx="1"/>
          </p:nvPr>
        </p:nvSpPr>
        <p:spPr>
          <a:xfrm>
            <a:off x="232610" y="256674"/>
            <a:ext cx="11959390" cy="6601326"/>
          </a:xfrm>
        </p:spPr>
        <p:txBody>
          <a:bodyPr>
            <a:noAutofit/>
          </a:bodyPr>
          <a:lstStyle/>
          <a:p>
            <a:pPr marL="36900" indent="0">
              <a:buNone/>
            </a:pPr>
            <a:r>
              <a:rPr lang="zh-CN" altLang="en-US" sz="3600" b="1" dirty="0">
                <a:effectLst/>
                <a:latin typeface="华文楷体" panose="02010600040101010101" pitchFamily="2" charset="-122"/>
                <a:ea typeface="华文楷体" panose="02010600040101010101" pitchFamily="2" charset="-122"/>
              </a:rPr>
              <a:t>二分查找（二分检索）：</a:t>
            </a:r>
            <a:endParaRPr lang="zh-CN" altLang="en-US" sz="3600" dirty="0">
              <a:latin typeface="华文楷体" panose="02010600040101010101" pitchFamily="2" charset="-122"/>
              <a:ea typeface="华文楷体" panose="02010600040101010101" pitchFamily="2" charset="-122"/>
            </a:endParaRPr>
          </a:p>
          <a:p>
            <a:pPr marL="36900" indent="0">
              <a:buNone/>
            </a:pPr>
            <a:r>
              <a:rPr lang="en-US" altLang="zh-CN" sz="3600" dirty="0">
                <a:effectLst/>
                <a:latin typeface="华文楷体" panose="02010600040101010101" pitchFamily="2" charset="-122"/>
                <a:ea typeface="华文楷体" panose="02010600040101010101" pitchFamily="2" charset="-122"/>
              </a:rPr>
              <a:t>		</a:t>
            </a:r>
            <a:r>
              <a:rPr lang="zh-CN" altLang="en-US" sz="3600" dirty="0">
                <a:effectLst/>
                <a:latin typeface="华文楷体" panose="02010600040101010101" pitchFamily="2" charset="-122"/>
                <a:ea typeface="华文楷体" panose="02010600040101010101" pitchFamily="2" charset="-122"/>
              </a:rPr>
              <a:t>二分法检索又称折半检索，二分法检索的基本思想是设字典中的元素从小到大有序地存放在</a:t>
            </a:r>
            <a:r>
              <a:rPr lang="zh-CN" altLang="en-US" sz="3600" dirty="0">
                <a:effectLst/>
                <a:latin typeface="华文楷体" panose="02010600040101010101" pitchFamily="2" charset="-122"/>
                <a:ea typeface="华文楷体" panose="02010600040101010101" pitchFamily="2" charset="-122"/>
                <a:hlinkClick r:id="rId2"/>
              </a:rPr>
              <a:t>数组</a:t>
            </a:r>
            <a:r>
              <a:rPr lang="zh-CN" altLang="en-US" sz="3600" dirty="0">
                <a:effectLst/>
                <a:latin typeface="华文楷体" panose="02010600040101010101" pitchFamily="2" charset="-122"/>
                <a:ea typeface="华文楷体" panose="02010600040101010101" pitchFamily="2" charset="-122"/>
              </a:rPr>
              <a:t>（</a:t>
            </a:r>
            <a:r>
              <a:rPr lang="en-US" altLang="zh-CN" sz="3600" dirty="0">
                <a:effectLst/>
                <a:latin typeface="华文楷体" panose="02010600040101010101" pitchFamily="2" charset="-122"/>
                <a:ea typeface="华文楷体" panose="02010600040101010101" pitchFamily="2" charset="-122"/>
                <a:hlinkClick r:id="rId3"/>
              </a:rPr>
              <a:t>array</a:t>
            </a:r>
            <a:r>
              <a:rPr lang="zh-CN" altLang="en-US" sz="3600" dirty="0">
                <a:effectLst/>
                <a:latin typeface="华文楷体" panose="02010600040101010101" pitchFamily="2" charset="-122"/>
                <a:ea typeface="华文楷体" panose="02010600040101010101" pitchFamily="2" charset="-122"/>
              </a:rPr>
              <a:t>）中，首先将给定值</a:t>
            </a:r>
            <a:r>
              <a:rPr lang="en-US" altLang="zh-CN" sz="3600" dirty="0">
                <a:effectLst/>
                <a:latin typeface="华文楷体" panose="02010600040101010101" pitchFamily="2" charset="-122"/>
                <a:ea typeface="华文楷体" panose="02010600040101010101" pitchFamily="2" charset="-122"/>
              </a:rPr>
              <a:t>key</a:t>
            </a:r>
            <a:r>
              <a:rPr lang="zh-CN" altLang="en-US" sz="3600" dirty="0">
                <a:effectLst/>
                <a:latin typeface="华文楷体" panose="02010600040101010101" pitchFamily="2" charset="-122"/>
                <a:ea typeface="华文楷体" panose="02010600040101010101" pitchFamily="2" charset="-122"/>
              </a:rPr>
              <a:t>与字典中间位置上元素的关键码</a:t>
            </a:r>
            <a:r>
              <a:rPr lang="en-US" altLang="zh-CN" sz="3600" dirty="0">
                <a:effectLst/>
                <a:latin typeface="华文楷体" panose="02010600040101010101" pitchFamily="2" charset="-122"/>
                <a:ea typeface="华文楷体" panose="02010600040101010101" pitchFamily="2" charset="-122"/>
              </a:rPr>
              <a:t>(key)</a:t>
            </a:r>
            <a:r>
              <a:rPr lang="zh-CN" altLang="en-US" sz="3600" dirty="0">
                <a:effectLst/>
                <a:latin typeface="华文楷体" panose="02010600040101010101" pitchFamily="2" charset="-122"/>
                <a:ea typeface="华文楷体" panose="02010600040101010101" pitchFamily="2" charset="-122"/>
              </a:rPr>
              <a:t>比较，如果相等，则检索成功；否则，若</a:t>
            </a:r>
            <a:r>
              <a:rPr lang="en-US" altLang="zh-CN" sz="3600" dirty="0">
                <a:effectLst/>
                <a:latin typeface="华文楷体" panose="02010600040101010101" pitchFamily="2" charset="-122"/>
                <a:ea typeface="华文楷体" panose="02010600040101010101" pitchFamily="2" charset="-122"/>
              </a:rPr>
              <a:t>key</a:t>
            </a:r>
            <a:r>
              <a:rPr lang="zh-CN" altLang="en-US" sz="3600" dirty="0">
                <a:effectLst/>
                <a:latin typeface="华文楷体" panose="02010600040101010101" pitchFamily="2" charset="-122"/>
                <a:ea typeface="华文楷体" panose="02010600040101010101" pitchFamily="2" charset="-122"/>
              </a:rPr>
              <a:t>小，则在字典前半部分中继续进行二分法检索</a:t>
            </a:r>
            <a:r>
              <a:rPr lang="en-US" altLang="zh-CN" sz="3600" dirty="0">
                <a:effectLst/>
                <a:latin typeface="华文楷体" panose="02010600040101010101" pitchFamily="2" charset="-122"/>
                <a:ea typeface="华文楷体" panose="02010600040101010101" pitchFamily="2" charset="-122"/>
              </a:rPr>
              <a:t>;</a:t>
            </a:r>
            <a:r>
              <a:rPr lang="zh-CN" altLang="en-US" sz="3600" dirty="0">
                <a:effectLst/>
                <a:latin typeface="华文楷体" panose="02010600040101010101" pitchFamily="2" charset="-122"/>
                <a:ea typeface="华文楷体" panose="02010600040101010101" pitchFamily="2" charset="-122"/>
              </a:rPr>
              <a:t>若</a:t>
            </a:r>
            <a:r>
              <a:rPr lang="en-US" altLang="zh-CN" sz="3600" dirty="0">
                <a:effectLst/>
                <a:latin typeface="华文楷体" panose="02010600040101010101" pitchFamily="2" charset="-122"/>
                <a:ea typeface="华文楷体" panose="02010600040101010101" pitchFamily="2" charset="-122"/>
              </a:rPr>
              <a:t>key</a:t>
            </a:r>
            <a:r>
              <a:rPr lang="zh-CN" altLang="en-US" sz="3600" dirty="0">
                <a:effectLst/>
                <a:latin typeface="华文楷体" panose="02010600040101010101" pitchFamily="2" charset="-122"/>
                <a:ea typeface="华文楷体" panose="02010600040101010101" pitchFamily="2" charset="-122"/>
              </a:rPr>
              <a:t>大，则在字典后半部分中继续进行二分法检索。</a:t>
            </a:r>
            <a:endParaRPr lang="en-US" altLang="zh-CN" sz="3600" dirty="0">
              <a:effectLst/>
              <a:latin typeface="华文楷体" panose="02010600040101010101" pitchFamily="2" charset="-122"/>
              <a:ea typeface="华文楷体" panose="02010600040101010101" pitchFamily="2" charset="-122"/>
            </a:endParaRPr>
          </a:p>
          <a:p>
            <a:pPr marL="36900" indent="0">
              <a:buNone/>
            </a:pPr>
            <a:r>
              <a:rPr lang="en-US" altLang="zh-CN" sz="3600" dirty="0">
                <a:effectLst/>
                <a:latin typeface="华文楷体" panose="02010600040101010101" pitchFamily="2" charset="-122"/>
                <a:ea typeface="华文楷体" panose="02010600040101010101" pitchFamily="2" charset="-122"/>
              </a:rPr>
              <a:t>		</a:t>
            </a:r>
            <a:r>
              <a:rPr lang="zh-CN" altLang="en-US" sz="3600" dirty="0">
                <a:effectLst/>
                <a:latin typeface="华文楷体" panose="02010600040101010101" pitchFamily="2" charset="-122"/>
                <a:ea typeface="华文楷体" panose="02010600040101010101" pitchFamily="2" charset="-122"/>
              </a:rPr>
              <a:t>这样，经过一次比较就缩小一半的检索区间，如此进行下去，直到检索成功或检索失败。二分法检索是一种效率较高的检索方法，要求字典在</a:t>
            </a:r>
            <a:r>
              <a:rPr lang="zh-CN" altLang="en-US" sz="3600" dirty="0">
                <a:effectLst/>
                <a:latin typeface="华文楷体" panose="02010600040101010101" pitchFamily="2" charset="-122"/>
                <a:ea typeface="华文楷体" panose="02010600040101010101" pitchFamily="2" charset="-122"/>
                <a:hlinkClick r:id="rId4"/>
              </a:rPr>
              <a:t>顺序表</a:t>
            </a:r>
            <a:r>
              <a:rPr lang="zh-CN" altLang="en-US" sz="3600" dirty="0">
                <a:effectLst/>
                <a:latin typeface="华文楷体" panose="02010600040101010101" pitchFamily="2" charset="-122"/>
                <a:ea typeface="华文楷体" panose="02010600040101010101" pitchFamily="2" charset="-122"/>
              </a:rPr>
              <a:t>中按</a:t>
            </a:r>
            <a:r>
              <a:rPr lang="zh-CN" altLang="en-US" sz="3600" dirty="0">
                <a:effectLst/>
                <a:latin typeface="华文楷体" panose="02010600040101010101" pitchFamily="2" charset="-122"/>
                <a:ea typeface="华文楷体" panose="02010600040101010101" pitchFamily="2" charset="-122"/>
                <a:hlinkClick r:id="rId5"/>
              </a:rPr>
              <a:t>关</a:t>
            </a:r>
            <a:r>
              <a:rPr lang="zh-CN" altLang="en-US" sz="3600" dirty="0">
                <a:effectLst/>
                <a:latin typeface="华文楷体" panose="02010600040101010101" pitchFamily="2" charset="-122"/>
                <a:ea typeface="华文楷体" panose="02010600040101010101" pitchFamily="2" charset="-122"/>
              </a:rPr>
              <a:t>键码排序。</a:t>
            </a:r>
            <a:endParaRPr lang="zh-CN" altLang="en-US" sz="3600" dirty="0">
              <a:latin typeface="华文楷体" panose="02010600040101010101" pitchFamily="2" charset="-122"/>
              <a:ea typeface="华文楷体" panose="02010600040101010101" pitchFamily="2" charset="-122"/>
            </a:endParaRPr>
          </a:p>
          <a:p>
            <a:endParaRPr lang="zh-CN" altLang="en-US"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85257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331304" y="-477078"/>
            <a:ext cx="11860696" cy="6440555"/>
          </a:xfrm>
        </p:spPr>
        <p:txBody>
          <a:bodyPr>
            <a:normAutofit/>
          </a:bodyPr>
          <a:lstStyle/>
          <a:p>
            <a:pPr algn="l"/>
            <a:r>
              <a:rPr lang="zh-CN" altLang="en-US" sz="4400" dirty="0">
                <a:latin typeface="华文楷体" panose="02010600040101010101" pitchFamily="2" charset="-122"/>
                <a:ea typeface="华文楷体" panose="02010600040101010101" pitchFamily="2" charset="-122"/>
              </a:rPr>
              <a:t>        所谓双指针，指的是在遍历对象的过程中，不是普通的使用单个指针进行访问，而是使用两个相同方向或者相反方向的指针进行扫描，从而达到相应的目的。</a:t>
            </a:r>
            <a:br>
              <a:rPr lang="zh-CN" altLang="en-US" sz="4400" dirty="0">
                <a:latin typeface="华文楷体" panose="02010600040101010101" pitchFamily="2" charset="-122"/>
                <a:ea typeface="华文楷体" panose="02010600040101010101" pitchFamily="2" charset="-122"/>
              </a:rPr>
            </a:br>
            <a:r>
              <a:rPr lang="zh-CN" altLang="en-US" sz="4400" dirty="0">
                <a:latin typeface="华文楷体" panose="02010600040101010101" pitchFamily="2" charset="-122"/>
                <a:ea typeface="华文楷体" panose="02010600040101010101" pitchFamily="2" charset="-122"/>
              </a:rPr>
              <a:t>        换言之，双指针法充分使用了数组有序这一特征，从而在某些情况下能够简化一些运算。</a:t>
            </a:r>
            <a:br>
              <a:rPr lang="zh-CN" altLang="en-US" sz="4400" dirty="0">
                <a:latin typeface="华文楷体" panose="02010600040101010101" pitchFamily="2" charset="-122"/>
                <a:ea typeface="华文楷体" panose="02010600040101010101" pitchFamily="2" charset="-122"/>
              </a:rPr>
            </a:br>
            <a:r>
              <a:rPr lang="zh-CN" altLang="en-US" sz="4400" dirty="0">
                <a:latin typeface="华文楷体" panose="02010600040101010101" pitchFamily="2" charset="-122"/>
                <a:ea typeface="华文楷体" panose="02010600040101010101" pitchFamily="2" charset="-122"/>
              </a:rPr>
              <a:t>        </a:t>
            </a:r>
            <a:r>
              <a:rPr lang="en-US" altLang="zh-CN" sz="4400" dirty="0">
                <a:latin typeface="华文楷体" panose="02010600040101010101" pitchFamily="2" charset="-122"/>
                <a:ea typeface="华文楷体" panose="02010600040101010101" pitchFamily="2" charset="-122"/>
              </a:rPr>
              <a:t>(</a:t>
            </a:r>
            <a:r>
              <a:rPr lang="zh-CN" altLang="en-US" sz="4400" dirty="0">
                <a:effectLst/>
                <a:latin typeface="华文楷体" panose="02010600040101010101" pitchFamily="2" charset="-122"/>
                <a:ea typeface="华文楷体" panose="02010600040101010101" pitchFamily="2" charset="-122"/>
              </a:rPr>
              <a:t>注：这里的指针，并非专指</a:t>
            </a:r>
            <a:r>
              <a:rPr lang="en-US" altLang="zh-CN" sz="4400" dirty="0">
                <a:effectLst/>
                <a:latin typeface="华文楷体" panose="02010600040101010101" pitchFamily="2" charset="-122"/>
                <a:ea typeface="华文楷体" panose="02010600040101010101" pitchFamily="2" charset="-122"/>
              </a:rPr>
              <a:t>c</a:t>
            </a:r>
            <a:r>
              <a:rPr lang="zh-CN" altLang="en-US" sz="4400" dirty="0">
                <a:effectLst/>
                <a:latin typeface="华文楷体" panose="02010600040101010101" pitchFamily="2" charset="-122"/>
                <a:ea typeface="华文楷体" panose="02010600040101010101" pitchFamily="2" charset="-122"/>
              </a:rPr>
              <a:t>中指针的概念，而是指索引，游标或指针，可迭代对象等</a:t>
            </a:r>
            <a:r>
              <a:rPr lang="en-US" altLang="zh-CN" sz="44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82925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595404" y="357809"/>
            <a:ext cx="11001191" cy="5692659"/>
          </a:xfrm>
        </p:spPr>
        <p:txBody>
          <a:bodyPr>
            <a:noAutofit/>
          </a:bodyPr>
          <a:lstStyle/>
          <a:p>
            <a:pPr algn="l"/>
            <a:r>
              <a:rPr lang="en-US" altLang="zh-CN" sz="4000" dirty="0">
                <a:latin typeface="华文楷体" panose="02010600040101010101" pitchFamily="2" charset="-122"/>
                <a:ea typeface="华文楷体" panose="02010600040101010101" pitchFamily="2" charset="-122"/>
              </a:rPr>
              <a:t>	</a:t>
            </a:r>
            <a:r>
              <a:rPr lang="zh-CN" altLang="en-US" sz="4000" dirty="0">
                <a:latin typeface="华文楷体" panose="02010600040101010101" pitchFamily="2" charset="-122"/>
                <a:ea typeface="华文楷体" panose="02010600040101010101" pitchFamily="2" charset="-122"/>
              </a:rPr>
              <a:t>尺取法：通常是对数组保存一对下标，即所选取的区间的左右端点，然后根据实际情况不断地推进区间左右端点以得出答案。之所以需要掌握这个技巧，是因为尺取法比直接暴力枚举区间效率高很多，尤其是数据量大的时候，所以尺取法是一种高效的枚举区间的方法，一般用于求取有一定限制的区间个数或最短的区间等等。当然任何技巧都存在其不足的地方，有些情况下尺取法不可行，无法得出正确答案。</a:t>
            </a:r>
          </a:p>
        </p:txBody>
      </p:sp>
    </p:spTree>
    <p:extLst>
      <p:ext uri="{BB962C8B-B14F-4D97-AF65-F5344CB8AC3E}">
        <p14:creationId xmlns:p14="http://schemas.microsoft.com/office/powerpoint/2010/main" val="281888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248DBEC-3D6E-48B7-AF8E-0FEC95F664A9}"/>
              </a:ext>
            </a:extLst>
          </p:cNvPr>
          <p:cNvSpPr>
            <a:spLocks noGrp="1" noChangeArrowheads="1"/>
          </p:cNvSpPr>
          <p:nvPr>
            <p:ph idx="1"/>
          </p:nvPr>
        </p:nvSpPr>
        <p:spPr bwMode="auto">
          <a:xfrm>
            <a:off x="198782" y="40749"/>
            <a:ext cx="12968837" cy="681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6900" indent="0">
              <a:buNone/>
            </a:pPr>
            <a:r>
              <a:rPr lang="zh-CN" altLang="en-US" sz="3600" dirty="0">
                <a:latin typeface="华文楷体" panose="02010600040101010101" pitchFamily="2" charset="-122"/>
                <a:ea typeface="华文楷体" panose="02010600040101010101" pitchFamily="2" charset="-122"/>
              </a:rPr>
              <a:t>例题</a:t>
            </a:r>
            <a:r>
              <a:rPr lang="en-US" altLang="zh-CN" sz="3600" dirty="0">
                <a:latin typeface="华文楷体" panose="02010600040101010101" pitchFamily="2" charset="-122"/>
                <a:ea typeface="华文楷体" panose="02010600040101010101" pitchFamily="2" charset="-122"/>
              </a:rPr>
              <a:t>1</a:t>
            </a:r>
            <a:r>
              <a:rPr lang="zh-CN" altLang="en-US" sz="3600" dirty="0">
                <a:latin typeface="华文楷体" panose="02010600040101010101" pitchFamily="2" charset="-122"/>
                <a:ea typeface="华文楷体" panose="02010600040101010101" pitchFamily="2" charset="-122"/>
              </a:rPr>
              <a:t>：移除数组中的重复元素 </a:t>
            </a:r>
            <a:endParaRPr lang="en-US" altLang="zh-CN" sz="3600" dirty="0">
              <a:latin typeface="华文楷体" panose="02010600040101010101" pitchFamily="2" charset="-122"/>
              <a:ea typeface="华文楷体" panose="02010600040101010101" pitchFamily="2" charset="-122"/>
            </a:endParaRP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给定一个升序排列的数组，去掉重复的数，并返回新的数组的长度。</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例如：</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   数组A = {1, 1, 2}，你的函数应该返回长度2，新数组为{1, 2}</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要求：不能新开数组分配额外的空间。即常数空间限制。</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提示：</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   输入一个整数n，以及其对应的数组A[n]，输出新数组长度</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样例输入</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5 0 0 1 1 2 </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样例输出</a:t>
            </a:r>
          </a:p>
          <a:p>
            <a:pPr marL="0" marR="0" lvl="0" indent="0" defTabSz="914400" rtl="0" eaLnBrk="0" fontAlgn="base" latinLnBrk="0" hangingPunct="0">
              <a:lnSpc>
                <a:spcPct val="100000"/>
              </a:lnSpc>
              <a:spcBef>
                <a:spcPct val="0"/>
              </a:spcBef>
              <a:spcAft>
                <a:spcPct val="0"/>
              </a:spcAft>
              <a:buClrTx/>
              <a:buSzTx/>
              <a:buFontTx/>
              <a:buNone/>
              <a:tabLst/>
            </a:pPr>
            <a:r>
              <a:rPr lang="zh-CN" altLang="zh-CN" sz="3600" dirty="0">
                <a:latin typeface="华文楷体" panose="02010600040101010101" pitchFamily="2" charset="-122"/>
                <a:ea typeface="华文楷体" panose="02010600040101010101" pitchFamily="2" charset="-122"/>
              </a:rPr>
              <a:t>3</a:t>
            </a:r>
          </a:p>
        </p:txBody>
      </p:sp>
    </p:spTree>
    <p:extLst>
      <p:ext uri="{BB962C8B-B14F-4D97-AF65-F5344CB8AC3E}">
        <p14:creationId xmlns:p14="http://schemas.microsoft.com/office/powerpoint/2010/main" val="2716789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248DBEC-3D6E-48B7-AF8E-0FEC95F664A9}"/>
              </a:ext>
            </a:extLst>
          </p:cNvPr>
          <p:cNvSpPr>
            <a:spLocks noGrp="1" noChangeArrowheads="1"/>
          </p:cNvSpPr>
          <p:nvPr>
            <p:ph idx="1"/>
          </p:nvPr>
        </p:nvSpPr>
        <p:spPr bwMode="auto">
          <a:xfrm>
            <a:off x="437322" y="249396"/>
            <a:ext cx="11310730" cy="639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6900" indent="0">
              <a:buNone/>
            </a:pPr>
            <a:r>
              <a:rPr lang="zh-CN" altLang="en-US" sz="3600" dirty="0">
                <a:latin typeface="华文楷体" panose="02010600040101010101" pitchFamily="2" charset="-122"/>
                <a:ea typeface="华文楷体" panose="02010600040101010101" pitchFamily="2" charset="-122"/>
              </a:rPr>
              <a:t>例题</a:t>
            </a:r>
            <a:r>
              <a:rPr lang="en-US" altLang="zh-CN" sz="3600" dirty="0">
                <a:latin typeface="华文楷体" panose="02010600040101010101" pitchFamily="2" charset="-122"/>
                <a:ea typeface="华文楷体" panose="02010600040101010101" pitchFamily="2" charset="-122"/>
              </a:rPr>
              <a:t>2</a:t>
            </a:r>
            <a:r>
              <a:rPr lang="zh-CN" altLang="en-US" sz="3600" dirty="0">
                <a:latin typeface="华文楷体" panose="02010600040101010101" pitchFamily="2" charset="-122"/>
                <a:ea typeface="华文楷体" panose="02010600040101010101" pitchFamily="2" charset="-122"/>
              </a:rPr>
              <a:t>：</a:t>
            </a:r>
            <a:r>
              <a:rPr lang="en-US" altLang="zh-CN" sz="3600" dirty="0">
                <a:latin typeface="华文楷体" panose="02010600040101010101" pitchFamily="2" charset="-122"/>
                <a:ea typeface="华文楷体" panose="02010600040101010101" pitchFamily="2" charset="-122"/>
              </a:rPr>
              <a:t>POJ3061</a:t>
            </a:r>
          </a:p>
          <a:p>
            <a:pPr marL="36900" indent="0">
              <a:buNone/>
            </a:pPr>
            <a:r>
              <a:rPr lang="zh-CN" altLang="en-US" sz="3600" dirty="0">
                <a:latin typeface="华文楷体" panose="02010600040101010101" pitchFamily="2" charset="-122"/>
                <a:ea typeface="华文楷体" panose="02010600040101010101" pitchFamily="2" charset="-122"/>
              </a:rPr>
              <a:t>给长度为</a:t>
            </a:r>
            <a:r>
              <a:rPr lang="en-US" altLang="zh-CN" sz="3600" dirty="0">
                <a:latin typeface="华文楷体" panose="02010600040101010101" pitchFamily="2" charset="-122"/>
                <a:ea typeface="华文楷体" panose="02010600040101010101" pitchFamily="2" charset="-122"/>
              </a:rPr>
              <a:t>n</a:t>
            </a:r>
            <a:r>
              <a:rPr lang="zh-CN" altLang="en-US" sz="3600" dirty="0">
                <a:latin typeface="华文楷体" panose="02010600040101010101" pitchFamily="2" charset="-122"/>
                <a:ea typeface="华文楷体" panose="02010600040101010101" pitchFamily="2" charset="-122"/>
              </a:rPr>
              <a:t>的数组和一个整数</a:t>
            </a:r>
            <a:r>
              <a:rPr lang="en-US" altLang="zh-CN" sz="3600" dirty="0">
                <a:latin typeface="华文楷体" panose="02010600040101010101" pitchFamily="2" charset="-122"/>
                <a:ea typeface="华文楷体" panose="02010600040101010101" pitchFamily="2" charset="-122"/>
              </a:rPr>
              <a:t>m</a:t>
            </a:r>
            <a:r>
              <a:rPr lang="zh-CN" altLang="en-US" sz="3600" dirty="0">
                <a:latin typeface="华文楷体" panose="02010600040101010101" pitchFamily="2" charset="-122"/>
                <a:ea typeface="华文楷体" panose="02010600040101010101" pitchFamily="2" charset="-122"/>
              </a:rPr>
              <a:t>，求总和不小于</a:t>
            </a:r>
            <a:r>
              <a:rPr lang="en-US" altLang="zh-CN" sz="3600" dirty="0">
                <a:latin typeface="华文楷体" panose="02010600040101010101" pitchFamily="2" charset="-122"/>
                <a:ea typeface="华文楷体" panose="02010600040101010101" pitchFamily="2" charset="-122"/>
              </a:rPr>
              <a:t>m</a:t>
            </a:r>
            <a:r>
              <a:rPr lang="zh-CN" altLang="en-US" sz="3600" dirty="0">
                <a:latin typeface="华文楷体" panose="02010600040101010101" pitchFamily="2" charset="-122"/>
                <a:ea typeface="华文楷体" panose="02010600040101010101" pitchFamily="2" charset="-122"/>
              </a:rPr>
              <a:t>的连续子序列的最小长度。</a:t>
            </a:r>
            <a:endParaRPr lang="en-US" altLang="zh-CN" sz="3600" dirty="0">
              <a:latin typeface="华文楷体" panose="02010600040101010101" pitchFamily="2" charset="-122"/>
              <a:ea typeface="华文楷体" panose="02010600040101010101" pitchFamily="2" charset="-122"/>
            </a:endParaRPr>
          </a:p>
          <a:p>
            <a:pPr marL="36900" indent="0">
              <a:buNone/>
            </a:pPr>
            <a:r>
              <a:rPr lang="en-US" altLang="zh-CN" sz="3600" dirty="0">
                <a:latin typeface="华文楷体" panose="02010600040101010101" pitchFamily="2" charset="-122"/>
                <a:ea typeface="华文楷体" panose="02010600040101010101" pitchFamily="2" charset="-122"/>
              </a:rPr>
              <a:t>Sample Input</a:t>
            </a:r>
          </a:p>
          <a:p>
            <a:pPr marL="36900" indent="0">
              <a:buNone/>
            </a:pPr>
            <a:r>
              <a:rPr lang="en-US" altLang="zh-CN" sz="3600" dirty="0">
                <a:latin typeface="华文楷体" panose="02010600040101010101" pitchFamily="2" charset="-122"/>
                <a:ea typeface="华文楷体" panose="02010600040101010101" pitchFamily="2" charset="-122"/>
              </a:rPr>
              <a:t>2</a:t>
            </a:r>
          </a:p>
          <a:p>
            <a:pPr marL="36900" indent="0">
              <a:buNone/>
            </a:pPr>
            <a:r>
              <a:rPr lang="en-US" altLang="zh-CN" sz="3600" dirty="0">
                <a:latin typeface="华文楷体" panose="02010600040101010101" pitchFamily="2" charset="-122"/>
                <a:ea typeface="华文楷体" panose="02010600040101010101" pitchFamily="2" charset="-122"/>
              </a:rPr>
              <a:t>10 15</a:t>
            </a:r>
          </a:p>
          <a:p>
            <a:pPr marL="36900" indent="0">
              <a:buNone/>
            </a:pPr>
            <a:r>
              <a:rPr lang="en-US" altLang="zh-CN" sz="3600" dirty="0">
                <a:latin typeface="华文楷体" panose="02010600040101010101" pitchFamily="2" charset="-122"/>
                <a:ea typeface="华文楷体" panose="02010600040101010101" pitchFamily="2" charset="-122"/>
              </a:rPr>
              <a:t>5 1 3 5 10 7 4 9 2 8</a:t>
            </a:r>
          </a:p>
          <a:p>
            <a:pPr marL="36900" indent="0">
              <a:buNone/>
            </a:pPr>
            <a:r>
              <a:rPr lang="en-US" altLang="zh-CN" sz="3600" dirty="0">
                <a:latin typeface="华文楷体" panose="02010600040101010101" pitchFamily="2" charset="-122"/>
                <a:ea typeface="华文楷体" panose="02010600040101010101" pitchFamily="2" charset="-122"/>
              </a:rPr>
              <a:t>5 11</a:t>
            </a:r>
          </a:p>
          <a:p>
            <a:pPr marL="36900" indent="0">
              <a:buNone/>
            </a:pPr>
            <a:r>
              <a:rPr lang="en-US" altLang="zh-CN" sz="3600" dirty="0">
                <a:latin typeface="华文楷体" panose="02010600040101010101" pitchFamily="2" charset="-122"/>
                <a:ea typeface="华文楷体" panose="02010600040101010101" pitchFamily="2" charset="-122"/>
              </a:rPr>
              <a:t>1 2 3 4 5</a:t>
            </a:r>
          </a:p>
        </p:txBody>
      </p:sp>
      <p:sp>
        <p:nvSpPr>
          <p:cNvPr id="2" name="文本框 1">
            <a:extLst>
              <a:ext uri="{FF2B5EF4-FFF2-40B4-BE49-F238E27FC236}">
                <a16:creationId xmlns:a16="http://schemas.microsoft.com/office/drawing/2014/main" id="{077F5754-3027-4F35-B2C1-FF0B68B41E14}"/>
              </a:ext>
            </a:extLst>
          </p:cNvPr>
          <p:cNvSpPr txBox="1"/>
          <p:nvPr/>
        </p:nvSpPr>
        <p:spPr>
          <a:xfrm>
            <a:off x="6480313" y="2345635"/>
            <a:ext cx="4532244" cy="1754326"/>
          </a:xfrm>
          <a:prstGeom prst="rect">
            <a:avLst/>
          </a:prstGeom>
          <a:noFill/>
        </p:spPr>
        <p:txBody>
          <a:bodyPr wrap="square" rtlCol="0">
            <a:spAutoFit/>
          </a:bodyPr>
          <a:lstStyle/>
          <a:p>
            <a:pPr marL="36900" indent="0">
              <a:buNone/>
            </a:pPr>
            <a:r>
              <a:rPr lang="en-US" altLang="zh-CN"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Sample Output</a:t>
            </a:r>
          </a:p>
          <a:p>
            <a:pPr marL="36900" indent="0">
              <a:buNone/>
            </a:pPr>
            <a:r>
              <a:rPr lang="en-US" altLang="zh-CN"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2</a:t>
            </a:r>
          </a:p>
          <a:p>
            <a:pPr marL="36900" indent="0">
              <a:buNone/>
            </a:pPr>
            <a:r>
              <a:rPr lang="en-US" altLang="zh-CN"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华文楷体" panose="02010600040101010101" pitchFamily="2" charset="-122"/>
                <a:ea typeface="华文楷体" panose="02010600040101010101" pitchFamily="2" charset="-122"/>
              </a:rPr>
              <a:t>3</a:t>
            </a:r>
          </a:p>
        </p:txBody>
      </p:sp>
    </p:spTree>
    <p:extLst>
      <p:ext uri="{BB962C8B-B14F-4D97-AF65-F5344CB8AC3E}">
        <p14:creationId xmlns:p14="http://schemas.microsoft.com/office/powerpoint/2010/main" val="313885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a:extLst>
              <a:ext uri="{FF2B5EF4-FFF2-40B4-BE49-F238E27FC236}">
                <a16:creationId xmlns:a16="http://schemas.microsoft.com/office/drawing/2014/main" id="{429720F7-8785-4EFD-A1DD-643D00D974D6}"/>
              </a:ext>
            </a:extLst>
          </p:cNvPr>
          <p:cNvPicPr>
            <a:picLocks noChangeAspect="1"/>
          </p:cNvPicPr>
          <p:nvPr/>
        </p:nvPicPr>
        <p:blipFill>
          <a:blip r:embed="rId2"/>
          <a:stretch>
            <a:fillRect/>
          </a:stretch>
        </p:blipFill>
        <p:spPr>
          <a:xfrm>
            <a:off x="1828799" y="0"/>
            <a:ext cx="8374025" cy="6991905"/>
          </a:xfrm>
          <a:prstGeom prst="rect">
            <a:avLst/>
          </a:prstGeom>
        </p:spPr>
      </p:pic>
    </p:spTree>
    <p:extLst>
      <p:ext uri="{BB962C8B-B14F-4D97-AF65-F5344CB8AC3E}">
        <p14:creationId xmlns:p14="http://schemas.microsoft.com/office/powerpoint/2010/main" val="2489108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E3A77-2214-4D5C-B254-3110D368BD88}"/>
              </a:ext>
            </a:extLst>
          </p:cNvPr>
          <p:cNvSpPr>
            <a:spLocks noGrp="1"/>
          </p:cNvSpPr>
          <p:nvPr>
            <p:ph type="title"/>
          </p:nvPr>
        </p:nvSpPr>
        <p:spPr>
          <a:xfrm>
            <a:off x="913795" y="609600"/>
            <a:ext cx="10353762" cy="5493026"/>
          </a:xfrm>
        </p:spPr>
        <p:txBody>
          <a:bodyPr>
            <a:normAutofit/>
          </a:bodyPr>
          <a:lstStyle/>
          <a:p>
            <a:pPr algn="l"/>
            <a:r>
              <a:rPr lang="zh-CN" altLang="en-US" dirty="0">
                <a:latin typeface="华文楷体" panose="02010600040101010101" pitchFamily="2" charset="-122"/>
                <a:ea typeface="华文楷体" panose="02010600040101010101" pitchFamily="2" charset="-122"/>
              </a:rPr>
              <a:t>整个过程分</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步：</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s=t=sum=0</a:t>
            </a:r>
            <a:r>
              <a:rPr lang="zh-CN" altLang="en-US" dirty="0">
                <a:latin typeface="华文楷体" panose="02010600040101010101" pitchFamily="2" charset="-122"/>
                <a:ea typeface="华文楷体" panose="02010600040101010101" pitchFamily="2" charset="-122"/>
              </a:rPr>
              <a:t>初始化</a:t>
            </a: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）只要</a:t>
            </a:r>
            <a:r>
              <a:rPr lang="en-US" altLang="zh-CN" dirty="0">
                <a:latin typeface="华文楷体" panose="02010600040101010101" pitchFamily="2" charset="-122"/>
                <a:ea typeface="华文楷体" panose="02010600040101010101" pitchFamily="2" charset="-122"/>
              </a:rPr>
              <a:t>sum&lt;S</a:t>
            </a:r>
            <a:r>
              <a:rPr lang="zh-CN" altLang="en-US" dirty="0">
                <a:latin typeface="华文楷体" panose="02010600040101010101" pitchFamily="2" charset="-122"/>
                <a:ea typeface="华文楷体" panose="02010600040101010101" pitchFamily="2" charset="-122"/>
              </a:rPr>
              <a:t>，就不断将</a:t>
            </a:r>
            <a:r>
              <a:rPr lang="en-US" altLang="zh-CN" dirty="0">
                <a:latin typeface="华文楷体" panose="02010600040101010101" pitchFamily="2" charset="-122"/>
                <a:ea typeface="华文楷体" panose="02010600040101010101" pitchFamily="2" charset="-122"/>
              </a:rPr>
              <a:t>sum</a:t>
            </a:r>
            <a:r>
              <a:rPr lang="zh-CN" altLang="en-US" dirty="0">
                <a:latin typeface="华文楷体" panose="02010600040101010101" pitchFamily="2" charset="-122"/>
                <a:ea typeface="华文楷体" panose="02010600040101010101" pitchFamily="2" charset="-122"/>
              </a:rPr>
              <a:t>增加</a:t>
            </a:r>
            <a:r>
              <a:rPr lang="en-US" altLang="zh-CN" dirty="0">
                <a:latin typeface="华文楷体" panose="02010600040101010101" pitchFamily="2" charset="-122"/>
                <a:ea typeface="华文楷体" panose="02010600040101010101" pitchFamily="2" charset="-122"/>
              </a:rPr>
              <a:t>a(t)</a:t>
            </a:r>
            <a:r>
              <a:rPr lang="zh-CN" altLang="en-US" dirty="0">
                <a:latin typeface="华文楷体" panose="02010600040101010101" pitchFamily="2" charset="-122"/>
                <a:ea typeface="华文楷体" panose="02010600040101010101" pitchFamily="2" charset="-122"/>
              </a:rPr>
              <a:t>，并将</a:t>
            </a:r>
            <a:r>
              <a:rPr lang="en-US" altLang="zh-CN" dirty="0">
                <a:latin typeface="华文楷体" panose="02010600040101010101" pitchFamily="2" charset="-122"/>
                <a:ea typeface="华文楷体" panose="02010600040101010101" pitchFamily="2" charset="-122"/>
              </a:rPr>
              <a:t>t</a:t>
            </a:r>
            <a:r>
              <a:rPr lang="zh-CN" altLang="en-US" dirty="0">
                <a:latin typeface="华文楷体" panose="02010600040101010101" pitchFamily="2" charset="-122"/>
                <a:ea typeface="华文楷体" panose="02010600040101010101" pitchFamily="2" charset="-122"/>
              </a:rPr>
              <a:t>增加</a:t>
            </a:r>
            <a:r>
              <a:rPr lang="en-US" altLang="zh-CN" dirty="0">
                <a:latin typeface="华文楷体" panose="02010600040101010101" pitchFamily="2" charset="-122"/>
                <a:ea typeface="华文楷体" panose="02010600040101010101" pitchFamily="2" charset="-122"/>
              </a:rPr>
              <a:t>1</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）如果（</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）中无法满足</a:t>
            </a:r>
            <a:r>
              <a:rPr lang="en-US" altLang="zh-CN" dirty="0">
                <a:latin typeface="华文楷体" panose="02010600040101010101" pitchFamily="2" charset="-122"/>
                <a:ea typeface="华文楷体" panose="02010600040101010101" pitchFamily="2" charset="-122"/>
              </a:rPr>
              <a:t>sum&gt;=S</a:t>
            </a:r>
            <a:r>
              <a:rPr lang="zh-CN" altLang="en-US" dirty="0">
                <a:latin typeface="华文楷体" panose="02010600040101010101" pitchFamily="2" charset="-122"/>
                <a:ea typeface="华文楷体" panose="02010600040101010101" pitchFamily="2" charset="-122"/>
              </a:rPr>
              <a:t>则终止，否则将</a:t>
            </a:r>
            <a:r>
              <a:rPr lang="en-US" altLang="zh-CN" dirty="0" err="1">
                <a:latin typeface="华文楷体" panose="02010600040101010101" pitchFamily="2" charset="-122"/>
                <a:ea typeface="华文楷体" panose="02010600040101010101" pitchFamily="2" charset="-122"/>
              </a:rPr>
              <a:t>ans</a:t>
            </a:r>
            <a:r>
              <a:rPr lang="zh-CN" altLang="en-US" dirty="0">
                <a:latin typeface="华文楷体" panose="02010600040101010101" pitchFamily="2" charset="-122"/>
                <a:ea typeface="华文楷体" panose="02010600040101010101" pitchFamily="2" charset="-122"/>
              </a:rPr>
              <a:t>更新为</a:t>
            </a:r>
            <a:r>
              <a:rPr lang="en-US" altLang="zh-CN" dirty="0">
                <a:latin typeface="华文楷体" panose="02010600040101010101" pitchFamily="2" charset="-122"/>
                <a:ea typeface="华文楷体" panose="02010600040101010101" pitchFamily="2" charset="-122"/>
              </a:rPr>
              <a:t>min(</a:t>
            </a:r>
            <a:r>
              <a:rPr lang="en-US" altLang="zh-CN" dirty="0" err="1">
                <a:latin typeface="华文楷体" panose="02010600040101010101" pitchFamily="2" charset="-122"/>
                <a:ea typeface="华文楷体" panose="02010600040101010101" pitchFamily="2" charset="-122"/>
              </a:rPr>
              <a:t>ans,t</a:t>
            </a:r>
            <a:r>
              <a:rPr lang="en-US" altLang="zh-CN" dirty="0">
                <a:latin typeface="华文楷体" panose="02010600040101010101" pitchFamily="2" charset="-122"/>
                <a:ea typeface="华文楷体" panose="02010600040101010101" pitchFamily="2" charset="-122"/>
              </a:rPr>
              <a:t>-s)</a:t>
            </a:r>
            <a:r>
              <a:rPr lang="zh-CN" altLang="en-US" dirty="0">
                <a:latin typeface="华文楷体" panose="02010600040101010101" pitchFamily="2" charset="-122"/>
                <a:ea typeface="华文楷体" panose="02010600040101010101" pitchFamily="2" charset="-122"/>
              </a:rPr>
              <a:t>。</a:t>
            </a:r>
            <a:br>
              <a:rPr lang="zh-CN" altLang="en-US"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）将</a:t>
            </a:r>
            <a:r>
              <a:rPr lang="en-US" altLang="zh-CN" dirty="0">
                <a:latin typeface="华文楷体" panose="02010600040101010101" pitchFamily="2" charset="-122"/>
                <a:ea typeface="华文楷体" panose="02010600040101010101" pitchFamily="2" charset="-122"/>
              </a:rPr>
              <a:t>sum</a:t>
            </a:r>
            <a:r>
              <a:rPr lang="zh-CN" altLang="en-US" dirty="0">
                <a:latin typeface="华文楷体" panose="02010600040101010101" pitchFamily="2" charset="-122"/>
                <a:ea typeface="华文楷体" panose="02010600040101010101" pitchFamily="2" charset="-122"/>
              </a:rPr>
              <a:t>将</a:t>
            </a:r>
            <a:r>
              <a:rPr lang="en-US" altLang="zh-CN" dirty="0">
                <a:latin typeface="华文楷体" panose="02010600040101010101" pitchFamily="2" charset="-122"/>
                <a:ea typeface="华文楷体" panose="02010600040101010101" pitchFamily="2" charset="-122"/>
              </a:rPr>
              <a:t>sum</a:t>
            </a:r>
            <a:r>
              <a:rPr lang="zh-CN" altLang="en-US" dirty="0">
                <a:latin typeface="华文楷体" panose="02010600040101010101" pitchFamily="2" charset="-122"/>
                <a:ea typeface="华文楷体" panose="02010600040101010101" pitchFamily="2" charset="-122"/>
              </a:rPr>
              <a:t>减去</a:t>
            </a:r>
            <a:r>
              <a:rPr lang="en-US" altLang="zh-CN" dirty="0">
                <a:latin typeface="华文楷体" panose="02010600040101010101" pitchFamily="2" charset="-122"/>
                <a:ea typeface="华文楷体" panose="02010600040101010101" pitchFamily="2" charset="-122"/>
              </a:rPr>
              <a:t>a(s)</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s</a:t>
            </a:r>
            <a:r>
              <a:rPr lang="zh-CN" altLang="en-US" dirty="0">
                <a:latin typeface="华文楷体" panose="02010600040101010101" pitchFamily="2" charset="-122"/>
                <a:ea typeface="华文楷体" panose="02010600040101010101" pitchFamily="2" charset="-122"/>
              </a:rPr>
              <a:t>增加</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后回到（</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a:t>
            </a:r>
            <a:br>
              <a:rPr lang="zh-CN" altLang="en-US" dirty="0">
                <a:latin typeface="华文楷体" panose="02010600040101010101" pitchFamily="2" charset="-122"/>
                <a:ea typeface="华文楷体" panose="02010600040101010101" pitchFamily="2" charset="-122"/>
              </a:rPr>
            </a:b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36233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3B92A-727E-43CC-86FD-8F8883EAA5A4}"/>
              </a:ext>
            </a:extLst>
          </p:cNvPr>
          <p:cNvSpPr>
            <a:spLocks noGrp="1"/>
          </p:cNvSpPr>
          <p:nvPr>
            <p:ph type="title"/>
          </p:nvPr>
        </p:nvSpPr>
        <p:spPr>
          <a:xfrm>
            <a:off x="1172212" y="1769096"/>
            <a:ext cx="10353762" cy="3246783"/>
          </a:xfrm>
        </p:spPr>
        <p:txBody>
          <a:bodyPr>
            <a:normAutofit/>
          </a:bodyPr>
          <a:lstStyle/>
          <a:p>
            <a:r>
              <a:rPr lang="en-US" altLang="zh-CN" sz="4400" b="1" dirty="0">
                <a:latin typeface="华文楷体" panose="02010600040101010101" pitchFamily="2" charset="-122"/>
                <a:ea typeface="华文楷体" panose="02010600040101010101" pitchFamily="2" charset="-122"/>
              </a:rPr>
              <a:t>B</a:t>
            </a:r>
            <a:r>
              <a:rPr lang="zh-CN" altLang="en-US" sz="4400" b="1" dirty="0">
                <a:latin typeface="华文楷体" panose="02010600040101010101" pitchFamily="2" charset="-122"/>
                <a:ea typeface="华文楷体" panose="02010600040101010101" pitchFamily="2" charset="-122"/>
              </a:rPr>
              <a:t>站讲堂</a:t>
            </a:r>
            <a:br>
              <a:rPr lang="en-US" altLang="zh-CN" sz="4400" b="1" dirty="0">
                <a:latin typeface="华文楷体" panose="02010600040101010101" pitchFamily="2" charset="-122"/>
                <a:ea typeface="华文楷体" panose="02010600040101010101" pitchFamily="2" charset="-122"/>
              </a:rPr>
            </a:br>
            <a:r>
              <a:rPr lang="zh-CN" altLang="en-US" sz="4400" b="1" dirty="0">
                <a:latin typeface="华文楷体" panose="02010600040101010101" pitchFamily="2" charset="-122"/>
                <a:ea typeface="华文楷体" panose="02010600040101010101" pitchFamily="2" charset="-122"/>
              </a:rPr>
              <a:t>二分：</a:t>
            </a:r>
            <a:r>
              <a:rPr lang="en-US" altLang="zh-CN" sz="4400" b="1" dirty="0">
                <a:latin typeface="华文楷体" panose="02010600040101010101" pitchFamily="2" charset="-122"/>
                <a:ea typeface="华文楷体" panose="02010600040101010101" pitchFamily="2" charset="-122"/>
                <a:hlinkClick r:id="rId2"/>
              </a:rPr>
              <a:t>www.bilibili.com/video/av7711393</a:t>
            </a:r>
            <a:br>
              <a:rPr lang="en-US" altLang="zh-CN" sz="4400" b="1" dirty="0">
                <a:latin typeface="华文楷体" panose="02010600040101010101" pitchFamily="2" charset="-122"/>
                <a:ea typeface="华文楷体" panose="02010600040101010101" pitchFamily="2" charset="-122"/>
              </a:rPr>
            </a:br>
            <a:r>
              <a:rPr lang="zh-CN" altLang="en-US" sz="4400" b="1" dirty="0">
                <a:latin typeface="华文楷体" panose="02010600040101010101" pitchFamily="2" charset="-122"/>
                <a:ea typeface="华文楷体" panose="02010600040101010101" pitchFamily="2" charset="-122"/>
              </a:rPr>
              <a:t>尺取法：</a:t>
            </a:r>
            <a:r>
              <a:rPr lang="en-US" altLang="zh-CN" sz="4400" b="1" dirty="0">
                <a:latin typeface="华文楷体" panose="02010600040101010101" pitchFamily="2" charset="-122"/>
                <a:ea typeface="华文楷体" panose="02010600040101010101" pitchFamily="2" charset="-122"/>
              </a:rPr>
              <a:t>www.bilibili.com/video/av8141430</a:t>
            </a:r>
            <a:endParaRPr lang="zh-CN" altLang="en-US" sz="4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5037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1261006"/>
            <a:ext cx="9440034" cy="3829154"/>
          </a:xfrm>
        </p:spPr>
        <p:txBody>
          <a:bodyPr>
            <a:normAutofit fontScale="90000"/>
          </a:bodyPr>
          <a:lstStyle/>
          <a:p>
            <a:r>
              <a:rPr lang="zh-CN" altLang="en-US" dirty="0">
                <a:latin typeface="华文楷体" panose="02010600040101010101" pitchFamily="2" charset="-122"/>
                <a:ea typeface="华文楷体" panose="02010600040101010101" pitchFamily="2" charset="-122"/>
              </a:rPr>
              <a:t>这周问的一些问题</a:t>
            </a:r>
            <a:br>
              <a:rPr lang="en-US" altLang="zh-CN" dirty="0">
                <a:latin typeface="华文楷体" panose="02010600040101010101" pitchFamily="2" charset="-122"/>
                <a:ea typeface="华文楷体" panose="02010600040101010101" pitchFamily="2" charset="-122"/>
              </a:rPr>
            </a:br>
            <a:r>
              <a:rPr lang="en-US" altLang="zh-CN" dirty="0">
                <a:latin typeface="华文楷体" panose="02010600040101010101" pitchFamily="2" charset="-122"/>
                <a:ea typeface="华文楷体" panose="02010600040101010101" pitchFamily="2" charset="-122"/>
              </a:rPr>
              <a:t>swap</a:t>
            </a:r>
            <a:br>
              <a:rPr lang="en-US" altLang="zh-CN" dirty="0">
                <a:latin typeface="华文楷体" panose="02010600040101010101" pitchFamily="2" charset="-122"/>
                <a:ea typeface="华文楷体" panose="02010600040101010101" pitchFamily="2" charset="-122"/>
              </a:rPr>
            </a:br>
            <a:r>
              <a:rPr lang="en-US" altLang="zh-CN" dirty="0">
                <a:latin typeface="华文楷体" panose="02010600040101010101" pitchFamily="2" charset="-122"/>
                <a:ea typeface="华文楷体" panose="02010600040101010101" pitchFamily="2" charset="-122"/>
              </a:rPr>
              <a:t>sort</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调试</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结构体</a:t>
            </a:r>
          </a:p>
        </p:txBody>
      </p:sp>
    </p:spTree>
    <p:extLst>
      <p:ext uri="{BB962C8B-B14F-4D97-AF65-F5344CB8AC3E}">
        <p14:creationId xmlns:p14="http://schemas.microsoft.com/office/powerpoint/2010/main" val="3316129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312821" y="368968"/>
            <a:ext cx="11879179" cy="6352674"/>
          </a:xfrm>
        </p:spPr>
        <p:txBody>
          <a:bodyPr>
            <a:noAutofit/>
          </a:bodyPr>
          <a:lstStyle/>
          <a:p>
            <a:pPr algn="l"/>
            <a:r>
              <a:rPr lang="zh-CN" altLang="en-US" sz="3600" dirty="0">
                <a:latin typeface="华文楷体" panose="02010600040101010101" pitchFamily="2" charset="-122"/>
                <a:ea typeface="华文楷体" panose="02010600040101010101" pitchFamily="2" charset="-122"/>
              </a:rPr>
              <a:t>       二分查找算法是在有序数组中用到的较为频繁的一种算法，在未接触二分查找算法时，最通用的一种做法是，对数组进行遍历，跟每个元素进行比较，其时间为</a:t>
            </a:r>
            <a:r>
              <a:rPr lang="en-US" altLang="zh-CN" sz="3600" dirty="0">
                <a:latin typeface="华文楷体" panose="02010600040101010101" pitchFamily="2" charset="-122"/>
                <a:ea typeface="华文楷体" panose="02010600040101010101" pitchFamily="2" charset="-122"/>
              </a:rPr>
              <a:t>O(n).</a:t>
            </a:r>
            <a:r>
              <a:rPr lang="zh-CN" altLang="en-US" sz="3600" dirty="0">
                <a:latin typeface="华文楷体" panose="02010600040101010101" pitchFamily="2" charset="-122"/>
                <a:ea typeface="华文楷体" panose="02010600040101010101" pitchFamily="2" charset="-122"/>
              </a:rPr>
              <a:t>但二分查找算法则更优，因为其查找时间为</a:t>
            </a:r>
            <a:r>
              <a:rPr lang="en-US" altLang="zh-CN" sz="3600" dirty="0">
                <a:latin typeface="华文楷体" panose="02010600040101010101" pitchFamily="2" charset="-122"/>
                <a:ea typeface="华文楷体" panose="02010600040101010101" pitchFamily="2" charset="-122"/>
              </a:rPr>
              <a:t>O(</a:t>
            </a:r>
            <a:r>
              <a:rPr lang="en-US" altLang="zh-CN" sz="3600" dirty="0" err="1">
                <a:latin typeface="华文楷体" panose="02010600040101010101" pitchFamily="2" charset="-122"/>
                <a:ea typeface="华文楷体" panose="02010600040101010101" pitchFamily="2" charset="-122"/>
              </a:rPr>
              <a:t>lgn</a:t>
            </a:r>
            <a:r>
              <a:rPr lang="en-US" altLang="zh-CN" sz="3600" dirty="0">
                <a:latin typeface="华文楷体" panose="02010600040101010101" pitchFamily="2" charset="-122"/>
                <a:ea typeface="华文楷体" panose="02010600040101010101" pitchFamily="2" charset="-122"/>
              </a:rPr>
              <a:t>)</a:t>
            </a:r>
            <a:r>
              <a:rPr lang="zh-CN" altLang="en-US" sz="3600" dirty="0">
                <a:latin typeface="华文楷体" panose="02010600040101010101" pitchFamily="2" charset="-122"/>
                <a:ea typeface="华文楷体" panose="02010600040101010101" pitchFamily="2" charset="-122"/>
              </a:rPr>
              <a:t>，譬如数组</a:t>
            </a:r>
            <a:r>
              <a:rPr lang="en-US" altLang="zh-CN" sz="3600" dirty="0">
                <a:latin typeface="华文楷体" panose="02010600040101010101" pitchFamily="2" charset="-122"/>
                <a:ea typeface="华文楷体" panose="02010600040101010101" pitchFamily="2" charset="-122"/>
              </a:rPr>
              <a:t>{1</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2</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3</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4</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5</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7</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8</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9}</a:t>
            </a:r>
            <a:r>
              <a:rPr lang="zh-CN" altLang="en-US" sz="3600" dirty="0">
                <a:latin typeface="华文楷体" panose="02010600040101010101" pitchFamily="2" charset="-122"/>
                <a:ea typeface="华文楷体" panose="02010600040101010101" pitchFamily="2" charset="-122"/>
              </a:rPr>
              <a:t>，查找元素</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，用二分查找的算法执行的话，其顺序为：</a:t>
            </a:r>
            <a:br>
              <a:rPr lang="zh-CN" altLang="en-US" sz="3600" dirty="0">
                <a:latin typeface="华文楷体" panose="02010600040101010101" pitchFamily="2" charset="-122"/>
                <a:ea typeface="华文楷体" panose="02010600040101010101" pitchFamily="2" charset="-122"/>
              </a:rPr>
            </a:b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1.</a:t>
            </a:r>
            <a:r>
              <a:rPr lang="zh-CN" altLang="en-US" sz="3600" dirty="0">
                <a:latin typeface="华文楷体" panose="02010600040101010101" pitchFamily="2" charset="-122"/>
                <a:ea typeface="华文楷体" panose="02010600040101010101" pitchFamily="2" charset="-122"/>
              </a:rPr>
              <a:t>第一步查找中间元素，即</a:t>
            </a:r>
            <a:r>
              <a:rPr lang="en-US" altLang="zh-CN" sz="3600" dirty="0">
                <a:latin typeface="华文楷体" panose="02010600040101010101" pitchFamily="2" charset="-122"/>
                <a:ea typeface="华文楷体" panose="02010600040101010101" pitchFamily="2" charset="-122"/>
              </a:rPr>
              <a:t>5</a:t>
            </a:r>
            <a:r>
              <a:rPr lang="zh-CN" altLang="en-US" sz="3600" dirty="0">
                <a:latin typeface="华文楷体" panose="02010600040101010101" pitchFamily="2" charset="-122"/>
                <a:ea typeface="华文楷体" panose="02010600040101010101" pitchFamily="2" charset="-122"/>
              </a:rPr>
              <a:t>，由于</a:t>
            </a:r>
            <a:r>
              <a:rPr lang="en-US" altLang="zh-CN" sz="3600" dirty="0">
                <a:latin typeface="华文楷体" panose="02010600040101010101" pitchFamily="2" charset="-122"/>
                <a:ea typeface="华文楷体" panose="02010600040101010101" pitchFamily="2" charset="-122"/>
              </a:rPr>
              <a:t>5&lt;6</a:t>
            </a:r>
            <a:r>
              <a:rPr lang="zh-CN" altLang="en-US" sz="3600" dirty="0">
                <a:latin typeface="华文楷体" panose="02010600040101010101" pitchFamily="2" charset="-122"/>
                <a:ea typeface="华文楷体" panose="02010600040101010101" pitchFamily="2" charset="-122"/>
              </a:rPr>
              <a:t>，则</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必然在</a:t>
            </a:r>
            <a:r>
              <a:rPr lang="en-US" altLang="zh-CN" sz="3600" dirty="0">
                <a:latin typeface="华文楷体" panose="02010600040101010101" pitchFamily="2" charset="-122"/>
                <a:ea typeface="华文楷体" panose="02010600040101010101" pitchFamily="2" charset="-122"/>
              </a:rPr>
              <a:t>5</a:t>
            </a:r>
            <a:r>
              <a:rPr lang="zh-CN" altLang="en-US" sz="3600" dirty="0">
                <a:latin typeface="华文楷体" panose="02010600040101010101" pitchFamily="2" charset="-122"/>
                <a:ea typeface="华文楷体" panose="02010600040101010101" pitchFamily="2" charset="-122"/>
              </a:rPr>
              <a:t>之后的数组元素中，那么就在</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7</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8</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9}</a:t>
            </a:r>
            <a:r>
              <a:rPr lang="zh-CN" altLang="en-US" sz="3600" dirty="0">
                <a:latin typeface="华文楷体" panose="02010600040101010101" pitchFamily="2" charset="-122"/>
                <a:ea typeface="华文楷体" panose="02010600040101010101" pitchFamily="2" charset="-122"/>
              </a:rPr>
              <a:t>中查找，</a:t>
            </a:r>
            <a:br>
              <a:rPr lang="zh-CN" altLang="en-US" sz="3600" dirty="0">
                <a:latin typeface="华文楷体" panose="02010600040101010101" pitchFamily="2" charset="-122"/>
                <a:ea typeface="华文楷体" panose="02010600040101010101" pitchFamily="2" charset="-122"/>
              </a:rPr>
            </a:b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2.</a:t>
            </a:r>
            <a:r>
              <a:rPr lang="zh-CN" altLang="en-US" sz="3600" dirty="0">
                <a:latin typeface="华文楷体" panose="02010600040101010101" pitchFamily="2" charset="-122"/>
                <a:ea typeface="华文楷体" panose="02010600040101010101" pitchFamily="2" charset="-122"/>
              </a:rPr>
              <a:t>寻找</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7</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8</a:t>
            </a:r>
            <a:r>
              <a:rPr lang="zh-CN" altLang="en-US" sz="3600" dirty="0">
                <a:latin typeface="华文楷体" panose="02010600040101010101" pitchFamily="2" charset="-122"/>
                <a:ea typeface="华文楷体" panose="02010600040101010101" pitchFamily="2" charset="-122"/>
              </a:rPr>
              <a:t>， </a:t>
            </a:r>
            <a:r>
              <a:rPr lang="en-US" altLang="zh-CN" sz="3600" dirty="0">
                <a:latin typeface="华文楷体" panose="02010600040101010101" pitchFamily="2" charset="-122"/>
                <a:ea typeface="华文楷体" panose="02010600040101010101" pitchFamily="2" charset="-122"/>
              </a:rPr>
              <a:t>9}</a:t>
            </a:r>
            <a:r>
              <a:rPr lang="zh-CN" altLang="en-US" sz="3600" dirty="0">
                <a:latin typeface="华文楷体" panose="02010600040101010101" pitchFamily="2" charset="-122"/>
                <a:ea typeface="华文楷体" panose="02010600040101010101" pitchFamily="2" charset="-122"/>
              </a:rPr>
              <a:t>的中位数，为</a:t>
            </a:r>
            <a:r>
              <a:rPr lang="en-US" altLang="zh-CN" sz="3600" dirty="0">
                <a:latin typeface="华文楷体" panose="02010600040101010101" pitchFamily="2" charset="-122"/>
                <a:ea typeface="华文楷体" panose="02010600040101010101" pitchFamily="2" charset="-122"/>
              </a:rPr>
              <a:t>7</a:t>
            </a:r>
            <a:r>
              <a:rPr lang="zh-CN" altLang="en-US" sz="3600" dirty="0">
                <a:latin typeface="华文楷体" panose="02010600040101010101" pitchFamily="2" charset="-122"/>
                <a:ea typeface="华文楷体" panose="02010600040101010101" pitchFamily="2" charset="-122"/>
              </a:rPr>
              <a:t>，</a:t>
            </a:r>
            <a:r>
              <a:rPr lang="en-US" altLang="zh-CN" sz="3600" dirty="0">
                <a:latin typeface="华文楷体" panose="02010600040101010101" pitchFamily="2" charset="-122"/>
                <a:ea typeface="华文楷体" panose="02010600040101010101" pitchFamily="2" charset="-122"/>
              </a:rPr>
              <a:t>7&gt;6</a:t>
            </a:r>
            <a:r>
              <a:rPr lang="zh-CN" altLang="en-US" sz="3600" dirty="0">
                <a:latin typeface="华文楷体" panose="02010600040101010101" pitchFamily="2" charset="-122"/>
                <a:ea typeface="华文楷体" panose="02010600040101010101" pitchFamily="2" charset="-122"/>
              </a:rPr>
              <a:t>，则</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应该在</a:t>
            </a:r>
            <a:r>
              <a:rPr lang="en-US" altLang="zh-CN" sz="3600" dirty="0">
                <a:latin typeface="华文楷体" panose="02010600040101010101" pitchFamily="2" charset="-122"/>
                <a:ea typeface="华文楷体" panose="02010600040101010101" pitchFamily="2" charset="-122"/>
              </a:rPr>
              <a:t>7</a:t>
            </a:r>
            <a:r>
              <a:rPr lang="zh-CN" altLang="en-US" sz="3600" dirty="0">
                <a:latin typeface="华文楷体" panose="02010600040101010101" pitchFamily="2" charset="-122"/>
                <a:ea typeface="华文楷体" panose="02010600040101010101" pitchFamily="2" charset="-122"/>
              </a:rPr>
              <a:t>左边的数组元素中，那么只剩下</a:t>
            </a:r>
            <a:r>
              <a:rPr lang="en-US" altLang="zh-CN" sz="3600" dirty="0">
                <a:latin typeface="华文楷体" panose="02010600040101010101" pitchFamily="2" charset="-122"/>
                <a:ea typeface="华文楷体" panose="02010600040101010101" pitchFamily="2" charset="-122"/>
              </a:rPr>
              <a:t>6</a:t>
            </a:r>
            <a:r>
              <a:rPr lang="zh-CN" altLang="en-US" sz="3600" dirty="0">
                <a:latin typeface="华文楷体" panose="02010600040101010101" pitchFamily="2" charset="-122"/>
                <a:ea typeface="华文楷体" panose="02010600040101010101" pitchFamily="2" charset="-122"/>
              </a:rPr>
              <a:t>，即找到了。</a:t>
            </a:r>
            <a:br>
              <a:rPr lang="zh-CN" altLang="en-US" sz="3600" dirty="0">
                <a:latin typeface="华文楷体" panose="02010600040101010101" pitchFamily="2" charset="-122"/>
                <a:ea typeface="华文楷体" panose="02010600040101010101" pitchFamily="2" charset="-122"/>
              </a:rPr>
            </a:br>
            <a:r>
              <a:rPr lang="zh-CN" altLang="en-US" sz="3600" dirty="0">
                <a:latin typeface="华文楷体" panose="02010600040101010101" pitchFamily="2" charset="-122"/>
                <a:ea typeface="华文楷体" panose="02010600040101010101" pitchFamily="2" charset="-122"/>
              </a:rPr>
              <a:t>    二分查找算法就是不断将数组进行对半分割，每次拿中间元素和</a:t>
            </a:r>
            <a:r>
              <a:rPr lang="en-US" altLang="zh-CN" sz="3600" dirty="0">
                <a:latin typeface="华文楷体" panose="02010600040101010101" pitchFamily="2" charset="-122"/>
                <a:ea typeface="华文楷体" panose="02010600040101010101" pitchFamily="2" charset="-122"/>
              </a:rPr>
              <a:t>goal</a:t>
            </a:r>
            <a:r>
              <a:rPr lang="zh-CN" altLang="en-US" sz="3600" dirty="0">
                <a:latin typeface="华文楷体" panose="02010600040101010101" pitchFamily="2" charset="-122"/>
                <a:ea typeface="华文楷体" panose="02010600040101010101" pitchFamily="2" charset="-122"/>
              </a:rPr>
              <a:t>进行比较。</a:t>
            </a:r>
          </a:p>
        </p:txBody>
      </p:sp>
    </p:spTree>
    <p:extLst>
      <p:ext uri="{BB962C8B-B14F-4D97-AF65-F5344CB8AC3E}">
        <p14:creationId xmlns:p14="http://schemas.microsoft.com/office/powerpoint/2010/main" val="3439122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808307" y="1267327"/>
            <a:ext cx="10575385" cy="2908531"/>
          </a:xfrm>
        </p:spPr>
        <p:txBody>
          <a:bodyPr>
            <a:normAutofit fontScale="90000"/>
          </a:bodyPr>
          <a:lstStyle/>
          <a:p>
            <a:pPr algn="l"/>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二分，分的是答案，直接在答案在的区间范围中二分，分出一个值，就判断是不是 答案，并进行转移。</a:t>
            </a:r>
          </a:p>
        </p:txBody>
      </p:sp>
    </p:spTree>
    <p:extLst>
      <p:ext uri="{BB962C8B-B14F-4D97-AF65-F5344CB8AC3E}">
        <p14:creationId xmlns:p14="http://schemas.microsoft.com/office/powerpoint/2010/main" val="102609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1375983" y="1962046"/>
            <a:ext cx="9440034" cy="1828801"/>
          </a:xfrm>
        </p:spPr>
        <p:txBody>
          <a:bodyPr>
            <a:normAutofit/>
          </a:bodyPr>
          <a:lstStyle/>
          <a:p>
            <a:r>
              <a:rPr lang="zh-CN" altLang="en-US" dirty="0">
                <a:latin typeface="华文楷体" panose="02010600040101010101" pitchFamily="2" charset="-122"/>
                <a:ea typeface="华文楷体" panose="02010600040101010101" pitchFamily="2" charset="-122"/>
              </a:rPr>
              <a:t>见代码</a:t>
            </a:r>
          </a:p>
        </p:txBody>
      </p:sp>
    </p:spTree>
    <p:extLst>
      <p:ext uri="{BB962C8B-B14F-4D97-AF65-F5344CB8AC3E}">
        <p14:creationId xmlns:p14="http://schemas.microsoft.com/office/powerpoint/2010/main" val="390272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577516" y="-396119"/>
            <a:ext cx="11036968" cy="5342021"/>
          </a:xfrm>
        </p:spPr>
        <p:txBody>
          <a:bodyPr>
            <a:normAutofit/>
          </a:bodyPr>
          <a:lstStyle/>
          <a:p>
            <a:r>
              <a:rPr lang="en-US" altLang="zh-CN" dirty="0" err="1">
                <a:effectLst/>
                <a:latin typeface="华文楷体" panose="02010600040101010101" pitchFamily="2" charset="-122"/>
                <a:ea typeface="华文楷体" panose="02010600040101010101" pitchFamily="2" charset="-122"/>
              </a:rPr>
              <a:t>lower_bound</a:t>
            </a:r>
            <a:br>
              <a:rPr lang="en-US" altLang="zh-CN" dirty="0">
                <a:effectLst/>
                <a:latin typeface="华文楷体" panose="02010600040101010101" pitchFamily="2" charset="-122"/>
                <a:ea typeface="华文楷体" panose="02010600040101010101" pitchFamily="2" charset="-122"/>
              </a:rPr>
            </a:br>
            <a:r>
              <a:rPr lang="en-US" altLang="zh-CN" dirty="0" err="1">
                <a:effectLst/>
                <a:latin typeface="华文楷体" panose="02010600040101010101" pitchFamily="2" charset="-122"/>
                <a:ea typeface="华文楷体" panose="02010600040101010101" pitchFamily="2" charset="-122"/>
              </a:rPr>
              <a:t>upper_bound</a:t>
            </a:r>
            <a:br>
              <a:rPr lang="en-US" altLang="zh-CN" dirty="0">
                <a:effectLst/>
                <a:latin typeface="华文楷体" panose="02010600040101010101" pitchFamily="2" charset="-122"/>
                <a:ea typeface="华文楷体" panose="02010600040101010101" pitchFamily="2" charset="-122"/>
              </a:rPr>
            </a:br>
            <a:r>
              <a:rPr lang="en-US" altLang="zh-CN" dirty="0" err="1">
                <a:latin typeface="华文楷体" panose="02010600040101010101" pitchFamily="2" charset="-122"/>
                <a:ea typeface="华文楷体" panose="02010600040101010101" pitchFamily="2" charset="-122"/>
              </a:rPr>
              <a:t>binary_search</a:t>
            </a:r>
            <a:r>
              <a:rPr lang="en-US" altLang="zh-CN" dirty="0">
                <a:latin typeface="华文楷体" panose="02010600040101010101" pitchFamily="2" charset="-122"/>
                <a:ea typeface="华文楷体" panose="02010600040101010101" pitchFamily="2" charset="-122"/>
              </a:rPr>
              <a:t>()</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运用于有序区间</a:t>
            </a:r>
          </a:p>
        </p:txBody>
      </p:sp>
    </p:spTree>
    <p:extLst>
      <p:ext uri="{BB962C8B-B14F-4D97-AF65-F5344CB8AC3E}">
        <p14:creationId xmlns:p14="http://schemas.microsoft.com/office/powerpoint/2010/main" val="4268533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438041" y="416688"/>
            <a:ext cx="11568764" cy="6603357"/>
          </a:xfrm>
        </p:spPr>
        <p:txBody>
          <a:bodyPr>
            <a:noAutofit/>
          </a:bodyPr>
          <a:lstStyle/>
          <a:p>
            <a:pPr algn="l"/>
            <a:r>
              <a:rPr lang="zh-CN" altLang="en-US" sz="4000" dirty="0">
                <a:latin typeface="华文楷体" panose="02010600040101010101" pitchFamily="2" charset="-122"/>
                <a:ea typeface="华文楷体" panose="02010600040101010101" pitchFamily="2" charset="-122"/>
              </a:rPr>
              <a:t> </a:t>
            </a:r>
            <a:br>
              <a:rPr lang="zh-CN" altLang="en-US"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二分查找函数：</a:t>
            </a:r>
            <a:r>
              <a:rPr lang="en-US" altLang="zh-CN" sz="4000" dirty="0" err="1">
                <a:effectLst/>
                <a:latin typeface="华文楷体" panose="02010600040101010101" pitchFamily="2" charset="-122"/>
                <a:ea typeface="华文楷体" panose="02010600040101010101" pitchFamily="2" charset="-122"/>
              </a:rPr>
              <a:t>binary_search</a:t>
            </a:r>
            <a:r>
              <a:rPr lang="en-US" altLang="zh-CN" sz="4000" dirty="0">
                <a:effectLst/>
                <a:latin typeface="华文楷体" panose="02010600040101010101" pitchFamily="2" charset="-122"/>
                <a:ea typeface="华文楷体" panose="02010600040101010101" pitchFamily="2" charset="-122"/>
              </a:rPr>
              <a:t>():</a:t>
            </a:r>
            <a:br>
              <a:rPr lang="en-US" altLang="zh-CN"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头文件：  </a:t>
            </a:r>
            <a:r>
              <a:rPr lang="en-US" altLang="zh-CN" sz="4000" dirty="0">
                <a:effectLst/>
                <a:latin typeface="华文楷体" panose="02010600040101010101" pitchFamily="2" charset="-122"/>
                <a:ea typeface="华文楷体" panose="02010600040101010101" pitchFamily="2" charset="-122"/>
              </a:rPr>
              <a:t>#include&lt;algorithm&gt;</a:t>
            </a:r>
            <a:br>
              <a:rPr lang="en-US" altLang="zh-CN"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函数模板：</a:t>
            </a:r>
            <a:r>
              <a:rPr lang="en-US" altLang="zh-CN" sz="4000" dirty="0" err="1">
                <a:effectLst/>
                <a:latin typeface="华文楷体" panose="02010600040101010101" pitchFamily="2" charset="-122"/>
                <a:ea typeface="华文楷体" panose="02010600040101010101" pitchFamily="2" charset="-122"/>
              </a:rPr>
              <a:t>binary_search</a:t>
            </a:r>
            <a:r>
              <a:rPr lang="en-US" altLang="zh-CN" sz="4000" dirty="0">
                <a:effectLst/>
                <a:latin typeface="华文楷体" panose="02010600040101010101" pitchFamily="2" charset="-122"/>
                <a:ea typeface="华文楷体" panose="02010600040101010101" pitchFamily="2" charset="-122"/>
              </a:rPr>
              <a:t>(</a:t>
            </a:r>
            <a:r>
              <a:rPr lang="en-US" altLang="zh-CN" sz="4000" dirty="0" err="1">
                <a:effectLst/>
                <a:latin typeface="华文楷体" panose="02010600040101010101" pitchFamily="2" charset="-122"/>
                <a:ea typeface="华文楷体" panose="02010600040101010101" pitchFamily="2" charset="-122"/>
              </a:rPr>
              <a:t>arr</a:t>
            </a:r>
            <a:r>
              <a:rPr lang="en-US" altLang="zh-CN" sz="4000" dirty="0">
                <a:effectLst/>
                <a:latin typeface="华文楷体" panose="02010600040101010101" pitchFamily="2" charset="-122"/>
                <a:ea typeface="华文楷体" panose="02010600040101010101" pitchFamily="2" charset="-122"/>
              </a:rPr>
              <a:t>[],  (</a:t>
            </a:r>
            <a:r>
              <a:rPr lang="en-US" altLang="zh-CN" sz="4000" dirty="0" err="1">
                <a:effectLst/>
                <a:latin typeface="华文楷体" panose="02010600040101010101" pitchFamily="2" charset="-122"/>
                <a:ea typeface="华文楷体" panose="02010600040101010101" pitchFamily="2" charset="-122"/>
              </a:rPr>
              <a:t>arr</a:t>
            </a:r>
            <a:r>
              <a:rPr lang="en-US" altLang="zh-CN" sz="4000" dirty="0">
                <a:effectLst/>
                <a:latin typeface="华文楷体" panose="02010600040101010101" pitchFamily="2" charset="-122"/>
                <a:ea typeface="华文楷体" panose="02010600040101010101" pitchFamily="2" charset="-122"/>
              </a:rPr>
              <a:t>[]+size  ,  </a:t>
            </a:r>
            <a:r>
              <a:rPr lang="en-US" altLang="zh-CN" sz="4000" dirty="0" err="1">
                <a:effectLst/>
                <a:latin typeface="华文楷体" panose="02010600040101010101" pitchFamily="2" charset="-122"/>
                <a:ea typeface="华文楷体" panose="02010600040101010101" pitchFamily="2" charset="-122"/>
              </a:rPr>
              <a:t>indx</a:t>
            </a:r>
            <a:r>
              <a:rPr lang="en-US" altLang="zh-CN" sz="4000" dirty="0">
                <a:effectLst/>
                <a:latin typeface="华文楷体" panose="02010600040101010101" pitchFamily="2" charset="-122"/>
                <a:ea typeface="华文楷体" panose="02010600040101010101" pitchFamily="2" charset="-122"/>
              </a:rPr>
              <a:t>)</a:t>
            </a:r>
            <a:br>
              <a:rPr lang="en-US" altLang="zh-CN"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参数说明：     </a:t>
            </a:r>
            <a:r>
              <a:rPr lang="en-US" altLang="zh-CN" sz="4000" dirty="0" err="1">
                <a:effectLst/>
                <a:latin typeface="华文楷体" panose="02010600040101010101" pitchFamily="2" charset="-122"/>
                <a:ea typeface="华文楷体" panose="02010600040101010101" pitchFamily="2" charset="-122"/>
              </a:rPr>
              <a:t>arr</a:t>
            </a:r>
            <a:r>
              <a:rPr lang="en-US" altLang="zh-CN" sz="4000" dirty="0">
                <a:effectLst/>
                <a:latin typeface="华文楷体" panose="02010600040101010101" pitchFamily="2" charset="-122"/>
                <a:ea typeface="华文楷体" panose="02010600040101010101" pitchFamily="2" charset="-122"/>
              </a:rPr>
              <a:t>[]</a:t>
            </a:r>
            <a:r>
              <a:rPr lang="zh-CN" altLang="en-US" sz="4000" dirty="0">
                <a:effectLst/>
                <a:latin typeface="华文楷体" panose="02010600040101010101" pitchFamily="2" charset="-122"/>
                <a:ea typeface="华文楷体" panose="02010600040101010101" pitchFamily="2" charset="-122"/>
              </a:rPr>
              <a:t>： 数组首地址；</a:t>
            </a:r>
            <a:br>
              <a:rPr lang="zh-CN" altLang="en-US"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                         </a:t>
            </a:r>
            <a:r>
              <a:rPr lang="en-US" altLang="zh-CN" sz="4000" dirty="0">
                <a:effectLst/>
                <a:latin typeface="华文楷体" panose="02010600040101010101" pitchFamily="2" charset="-122"/>
                <a:ea typeface="华文楷体" panose="02010600040101010101" pitchFamily="2" charset="-122"/>
              </a:rPr>
              <a:t>size</a:t>
            </a:r>
            <a:r>
              <a:rPr lang="zh-CN" altLang="en-US" sz="4000" dirty="0">
                <a:effectLst/>
                <a:latin typeface="华文楷体" panose="02010600040101010101" pitchFamily="2" charset="-122"/>
                <a:ea typeface="华文楷体" panose="02010600040101010101" pitchFamily="2" charset="-122"/>
              </a:rPr>
              <a:t>：  数组元素个数</a:t>
            </a:r>
            <a:r>
              <a:rPr lang="en-US" altLang="zh-CN" sz="4000" dirty="0">
                <a:effectLst/>
                <a:latin typeface="华文楷体" panose="02010600040101010101" pitchFamily="2" charset="-122"/>
                <a:ea typeface="华文楷体" panose="02010600040101010101" pitchFamily="2" charset="-122"/>
              </a:rPr>
              <a:t>;</a:t>
            </a:r>
            <a:br>
              <a:rPr lang="zh-CN" altLang="en-US"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                         </a:t>
            </a:r>
            <a:r>
              <a:rPr lang="en-US" altLang="zh-CN" sz="4000" dirty="0" err="1">
                <a:effectLst/>
                <a:latin typeface="华文楷体" panose="02010600040101010101" pitchFamily="2" charset="-122"/>
                <a:ea typeface="华文楷体" panose="02010600040101010101" pitchFamily="2" charset="-122"/>
              </a:rPr>
              <a:t>indx</a:t>
            </a:r>
            <a:r>
              <a:rPr lang="en-US" altLang="zh-CN" sz="4000" dirty="0">
                <a:effectLst/>
                <a:latin typeface="华文楷体" panose="02010600040101010101" pitchFamily="2" charset="-122"/>
                <a:ea typeface="华文楷体" panose="02010600040101010101" pitchFamily="2" charset="-122"/>
              </a:rPr>
              <a:t>:    </a:t>
            </a:r>
            <a:r>
              <a:rPr lang="zh-CN" altLang="en-US" sz="4000" dirty="0">
                <a:effectLst/>
                <a:latin typeface="华文楷体" panose="02010600040101010101" pitchFamily="2" charset="-122"/>
                <a:ea typeface="华文楷体" panose="02010600040101010101" pitchFamily="2" charset="-122"/>
              </a:rPr>
              <a:t>需要查找的值。</a:t>
            </a:r>
            <a:br>
              <a:rPr lang="zh-CN" altLang="en-US" sz="4000" dirty="0">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函数功能：  在数组中以二分法检索的方式查找，若在数组</a:t>
            </a:r>
            <a:r>
              <a:rPr lang="en-US" altLang="zh-CN" sz="4000" dirty="0">
                <a:effectLst/>
                <a:latin typeface="华文楷体" panose="02010600040101010101" pitchFamily="2" charset="-122"/>
                <a:ea typeface="华文楷体" panose="02010600040101010101" pitchFamily="2" charset="-122"/>
              </a:rPr>
              <a:t>(</a:t>
            </a:r>
            <a:r>
              <a:rPr lang="zh-CN" altLang="en-US" sz="4000" dirty="0">
                <a:effectLst/>
                <a:latin typeface="华文楷体" panose="02010600040101010101" pitchFamily="2" charset="-122"/>
                <a:ea typeface="华文楷体" panose="02010600040101010101" pitchFamily="2" charset="-122"/>
              </a:rPr>
              <a:t>要求数组元素非递减</a:t>
            </a:r>
            <a:r>
              <a:rPr lang="en-US" altLang="zh-CN" sz="4000" dirty="0">
                <a:effectLst/>
                <a:latin typeface="华文楷体" panose="02010600040101010101" pitchFamily="2" charset="-122"/>
                <a:ea typeface="华文楷体" panose="02010600040101010101" pitchFamily="2" charset="-122"/>
              </a:rPr>
              <a:t>)</a:t>
            </a:r>
            <a:r>
              <a:rPr lang="zh-CN" altLang="en-US" sz="4000" dirty="0">
                <a:effectLst/>
                <a:latin typeface="华文楷体" panose="02010600040101010101" pitchFamily="2" charset="-122"/>
                <a:ea typeface="华文楷体" panose="02010600040101010101" pitchFamily="2" charset="-122"/>
              </a:rPr>
              <a:t>中查找到</a:t>
            </a:r>
            <a:r>
              <a:rPr lang="en-US" altLang="zh-CN" sz="4000" dirty="0" err="1">
                <a:effectLst/>
                <a:latin typeface="华文楷体" panose="02010600040101010101" pitchFamily="2" charset="-122"/>
                <a:ea typeface="华文楷体" panose="02010600040101010101" pitchFamily="2" charset="-122"/>
              </a:rPr>
              <a:t>indx</a:t>
            </a:r>
            <a:r>
              <a:rPr lang="zh-CN" altLang="en-US" sz="4000" dirty="0">
                <a:effectLst/>
                <a:latin typeface="华文楷体" panose="02010600040101010101" pitchFamily="2" charset="-122"/>
                <a:ea typeface="华文楷体" panose="02010600040101010101" pitchFamily="2" charset="-122"/>
              </a:rPr>
              <a:t>元素则返回值为真，若查找不到则返回值为假。</a:t>
            </a:r>
            <a:br>
              <a:rPr lang="en-US" altLang="zh-CN" sz="4000" dirty="0">
                <a:effectLst/>
                <a:latin typeface="华文楷体" panose="02010600040101010101" pitchFamily="2" charset="-122"/>
                <a:ea typeface="华文楷体" panose="02010600040101010101" pitchFamily="2" charset="-122"/>
              </a:rPr>
            </a:br>
            <a:r>
              <a:rPr lang="zh-CN" altLang="en-US" sz="4000" dirty="0">
                <a:effectLst/>
                <a:latin typeface="华文楷体" panose="02010600040101010101" pitchFamily="2" charset="-122"/>
                <a:ea typeface="华文楷体" panose="02010600040101010101" pitchFamily="2" charset="-122"/>
              </a:rPr>
              <a:t>时间复杂度：</a:t>
            </a:r>
            <a:r>
              <a:rPr lang="en-US" altLang="zh-CN" sz="4000" dirty="0"/>
              <a:t>O(log2(N) + 2)</a:t>
            </a:r>
            <a:br>
              <a:rPr lang="zh-CN" altLang="en-US" sz="4000" dirty="0">
                <a:latin typeface="华文楷体" panose="02010600040101010101" pitchFamily="2" charset="-122"/>
                <a:ea typeface="华文楷体" panose="02010600040101010101" pitchFamily="2" charset="-122"/>
              </a:rPr>
            </a:br>
            <a:r>
              <a:rPr lang="zh-CN" altLang="en-US" sz="4000" dirty="0">
                <a:latin typeface="华文楷体" panose="02010600040101010101" pitchFamily="2" charset="-122"/>
                <a:ea typeface="华文楷体" panose="02010600040101010101" pitchFamily="2" charset="-122"/>
              </a:rPr>
              <a:t> </a:t>
            </a:r>
          </a:p>
        </p:txBody>
      </p:sp>
    </p:spTree>
    <p:extLst>
      <p:ext uri="{BB962C8B-B14F-4D97-AF65-F5344CB8AC3E}">
        <p14:creationId xmlns:p14="http://schemas.microsoft.com/office/powerpoint/2010/main" val="400936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94236-56EC-4C8C-8502-C973A9393643}"/>
              </a:ext>
            </a:extLst>
          </p:cNvPr>
          <p:cNvSpPr>
            <a:spLocks noGrp="1"/>
          </p:cNvSpPr>
          <p:nvPr>
            <p:ph type="ctrTitle"/>
          </p:nvPr>
        </p:nvSpPr>
        <p:spPr>
          <a:xfrm>
            <a:off x="596551" y="1962647"/>
            <a:ext cx="10998898" cy="4724400"/>
          </a:xfrm>
        </p:spPr>
        <p:txBody>
          <a:bodyPr>
            <a:noAutofit/>
          </a:bodyPr>
          <a:lstStyle/>
          <a:p>
            <a:pPr algn="l"/>
            <a:r>
              <a:rPr lang="zh-CN" altLang="en-US" sz="4000" dirty="0">
                <a:latin typeface="华文楷体" panose="02010600040101010101" pitchFamily="2" charset="-122"/>
                <a:ea typeface="华文楷体" panose="02010600040101010101" pitchFamily="2" charset="-122"/>
              </a:rPr>
              <a:t>折半枚举：二分的力量</a:t>
            </a:r>
            <a:r>
              <a:rPr lang="en-US" altLang="zh-CN" sz="4000" dirty="0">
                <a:latin typeface="华文楷体" panose="02010600040101010101" pitchFamily="2" charset="-122"/>
                <a:ea typeface="华文楷体" panose="02010600040101010101" pitchFamily="2" charset="-122"/>
              </a:rPr>
              <a:t> </a:t>
            </a:r>
            <a:br>
              <a:rPr lang="en-US" altLang="zh-CN" sz="4000" dirty="0">
                <a:latin typeface="华文楷体" panose="02010600040101010101" pitchFamily="2" charset="-122"/>
                <a:ea typeface="华文楷体" panose="02010600040101010101" pitchFamily="2" charset="-122"/>
              </a:rPr>
            </a:br>
            <a:r>
              <a:rPr lang="en-US" altLang="zh-CN" sz="4000" dirty="0">
                <a:latin typeface="华文楷体" panose="02010600040101010101" pitchFamily="2" charset="-122"/>
                <a:ea typeface="华文楷体" panose="02010600040101010101" pitchFamily="2" charset="-122"/>
              </a:rPr>
              <a:t>		</a:t>
            </a:r>
            <a:r>
              <a:rPr lang="zh-CN" altLang="zh-CN" sz="4000" dirty="0">
                <a:latin typeface="华文楷体" panose="02010600040101010101" pitchFamily="2" charset="-122"/>
                <a:ea typeface="华文楷体" panose="02010600040101010101" pitchFamily="2" charset="-122"/>
              </a:rPr>
              <a:t>举个例子，从一个元素有10的九次方个的数组中找出一个元素，for循环的话有十亿级别，而二分查找只用9log2（10）,不到45。也就是说for循环要用十亿秒（多少年了）的问题二分法一分钟不到就可以做出来。 </a:t>
            </a:r>
            <a:br>
              <a:rPr lang="zh-CN" altLang="zh-CN" sz="4000" dirty="0">
                <a:ln>
                  <a:noFill/>
                </a:ln>
                <a:solidFill>
                  <a:schemeClr val="tx1"/>
                </a:solidFill>
                <a:effectLst/>
                <a:latin typeface="华文楷体" panose="02010600040101010101" pitchFamily="2" charset="-122"/>
                <a:ea typeface="华文楷体" panose="02010600040101010101" pitchFamily="2" charset="-122"/>
              </a:rPr>
            </a:br>
            <a:br>
              <a:rPr lang="en-US" altLang="zh-CN" sz="4000" dirty="0">
                <a:latin typeface="华文楷体" panose="02010600040101010101" pitchFamily="2" charset="-122"/>
                <a:ea typeface="华文楷体" panose="02010600040101010101" pitchFamily="2" charset="-122"/>
              </a:rPr>
            </a:br>
            <a:br>
              <a:rPr lang="en-US" altLang="zh-CN" sz="4000" dirty="0">
                <a:latin typeface="华文楷体" panose="02010600040101010101" pitchFamily="2" charset="-122"/>
                <a:ea typeface="华文楷体" panose="02010600040101010101" pitchFamily="2" charset="-122"/>
              </a:rPr>
            </a:br>
            <a:br>
              <a:rPr lang="en-US" altLang="zh-CN" sz="4000" dirty="0">
                <a:latin typeface="华文楷体" panose="02010600040101010101" pitchFamily="2" charset="-122"/>
                <a:ea typeface="华文楷体" panose="02010600040101010101" pitchFamily="2" charset="-122"/>
              </a:rPr>
            </a:br>
            <a:endParaRPr lang="zh-CN" altLang="en-US" sz="4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653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a:extLst>
              <a:ext uri="{FF2B5EF4-FFF2-40B4-BE49-F238E27FC236}">
                <a16:creationId xmlns:a16="http://schemas.microsoft.com/office/drawing/2014/main" id="{558B75CA-0C5B-4EF6-ADA1-729EDD2F8CF5}"/>
              </a:ext>
            </a:extLst>
          </p:cNvPr>
          <p:cNvPicPr>
            <a:picLocks noChangeAspect="1"/>
          </p:cNvPicPr>
          <p:nvPr/>
        </p:nvPicPr>
        <p:blipFill>
          <a:blip r:embed="rId2"/>
          <a:stretch>
            <a:fillRect/>
          </a:stretch>
        </p:blipFill>
        <p:spPr>
          <a:xfrm>
            <a:off x="1581839" y="0"/>
            <a:ext cx="8870100" cy="6926076"/>
          </a:xfrm>
          <a:prstGeom prst="rect">
            <a:avLst/>
          </a:prstGeom>
        </p:spPr>
      </p:pic>
    </p:spTree>
    <p:extLst>
      <p:ext uri="{BB962C8B-B14F-4D97-AF65-F5344CB8AC3E}">
        <p14:creationId xmlns:p14="http://schemas.microsoft.com/office/powerpoint/2010/main" val="955438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TM04033929[[fn=石板]]</Template>
  <TotalTime>541</TotalTime>
  <Words>357</Words>
  <Application>Microsoft Office PowerPoint</Application>
  <PresentationFormat>宽屏</PresentationFormat>
  <Paragraphs>57</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方正舒体</vt:lpstr>
      <vt:lpstr>华文楷体</vt:lpstr>
      <vt:lpstr>Arial</vt:lpstr>
      <vt:lpstr>Calisto MT</vt:lpstr>
      <vt:lpstr>Trebuchet MS</vt:lpstr>
      <vt:lpstr>Wingdings 2</vt:lpstr>
      <vt:lpstr>石板</vt:lpstr>
      <vt:lpstr>二分</vt:lpstr>
      <vt:lpstr>PowerPoint 演示文稿</vt:lpstr>
      <vt:lpstr>       二分查找算法是在有序数组中用到的较为频繁的一种算法，在未接触二分查找算法时，最通用的一种做法是，对数组进行遍历，跟每个元素进行比较，其时间为O(n).但二分查找算法则更优，因为其查找时间为O(lgn)，譬如数组{1， 2， 3， 4， 5， 6， 7， 8， 9}，查找元素6，用二分查找的算法执行的话，其顺序为：     1.第一步查找中间元素，即5，由于5&lt;6，则6必然在5之后的数组元素中，那么就在{6， 7， 8， 9}中查找，     2.寻找{6， 7， 8， 9}的中位数，为7，7&gt;6，则6应该在7左边的数组元素中，那么只剩下6，即找到了。     二分查找算法就是不断将数组进行对半分割，每次拿中间元素和goal进行比较。</vt:lpstr>
      <vt:lpstr>   二分，分的是答案，直接在答案在的区间范围中二分，分出一个值，就判断是不是 答案，并进行转移。</vt:lpstr>
      <vt:lpstr>见代码</vt:lpstr>
      <vt:lpstr>lower_bound upper_bound binary_search() 运用于有序区间</vt:lpstr>
      <vt:lpstr>  二分查找函数：binary_search(): 头文件：  #include&lt;algorithm&gt; 函数模板：binary_search(arr[],  (arr[]+size  ,  indx) 参数说明：     arr[]： 数组首地址；                          size：  数组元素个数;                          indx:    需要查找的值。 函数功能：  在数组中以二分法检索的方式查找，若在数组(要求数组元素非递减)中查找到indx元素则返回值为真，若查找不到则返回值为假。 时间复杂度：O(log2(N) + 2)  </vt:lpstr>
      <vt:lpstr>折半枚举：二分的力量    举个例子，从一个元素有10的九次方个的数组中找出一个元素，for循环的话有十亿级别，而二分查找只用9log2（10）,不到45。也就是说for循环要用十亿秒（多少年了）的问题二分法一分钟不到就可以做出来。     </vt:lpstr>
      <vt:lpstr>PowerPoint 演示文稿</vt:lpstr>
      <vt:lpstr>浮点二分</vt:lpstr>
      <vt:lpstr>例题2：主人家里来了F个他的朋友，他家里有n个Pie，主人希望把Pie分出F+1份，体积相同（包括主人），所有的Pie不需要都分完，问你每个人最大能分到多大体积的Pie。 Sample Input 3 3 3 4 3 3  1 24 5 10 5 1 4 2 3 4 5 6 5 4 2 </vt:lpstr>
      <vt:lpstr>例题3：Codeforces 729C Road to Cinema  n, k, s and t  (1 ≤ n ≤ 2·105, 1 ≤ k ≤ 2·105, 2 ≤ s ≤ 109, 1 ≤ t ≤ 2·109)  ci and vi (1 ≤ ci, vi ≤ 109) g1, g2, ..., gk (1 ≤ gi ≤ s - 1)  </vt:lpstr>
      <vt:lpstr>  题意：某人在起点处，到终点的距离为s。 汽车租赁公司提供n中车型，每种车型有属性ci（租车费用），vi（油箱容量）。 车子有两种前进方式 ：①. 慢速：1km消耗1L汽油，花费2分钟。 ②.快速：1km消耗2L汽油，花费1分钟。 路上有k个加油站，加油不需要花费时间，且直接给油箱加满。 问在t分钟内到达终点的最小花费是多少？（租车子的费用）  若无法到达终点，输出-1 Input  3 1  8 10（n k  s t ） 10 8 5 7  11 9 3   </vt:lpstr>
      <vt:lpstr>题解：  我们先分析不能到达终点的情况： ①.油箱容量最大的汽车在一个加油站到下一个加油站的途中油量耗尽了。 ②.全程用快速跑，也不能在t时间内到达终点。   我们可以先求出在t时间内到达终点的最小油箱容量，再在大于等于这个油箱容量中找租车费用最小的车子。 找最小油箱容量用二分查找就行了。 然后再判定不能到到达终点的情况就行了。   </vt:lpstr>
      <vt:lpstr>打表法 双指针</vt:lpstr>
      <vt:lpstr>打表法 （稍带技巧的暴力真的很重要）</vt:lpstr>
      <vt:lpstr>打表法一/二：</vt:lpstr>
      <vt:lpstr>打表法三:预处理</vt:lpstr>
      <vt:lpstr>双指针扫描（尺取法）</vt:lpstr>
      <vt:lpstr>        所谓双指针，指的是在遍历对象的过程中，不是普通的使用单个指针进行访问，而是使用两个相同方向或者相反方向的指针进行扫描，从而达到相应的目的。         换言之，双指针法充分使用了数组有序这一特征，从而在某些情况下能够简化一些运算。         (注：这里的指针，并非专指c中指针的概念，而是指索引，游标或指针，可迭代对象等)</vt:lpstr>
      <vt:lpstr> 尺取法：通常是对数组保存一对下标，即所选取的区间的左右端点，然后根据实际情况不断地推进区间左右端点以得出答案。之所以需要掌握这个技巧，是因为尺取法比直接暴力枚举区间效率高很多，尤其是数据量大的时候，所以尺取法是一种高效的枚举区间的方法，一般用于求取有一定限制的区间个数或最短的区间等等。当然任何技巧都存在其不足的地方，有些情况下尺取法不可行，无法得出正确答案。</vt:lpstr>
      <vt:lpstr>PowerPoint 演示文稿</vt:lpstr>
      <vt:lpstr>PowerPoint 演示文稿</vt:lpstr>
      <vt:lpstr>PowerPoint 演示文稿</vt:lpstr>
      <vt:lpstr>整个过程分4步： （1）s=t=sum=0初始化 （2）只要sum&lt;S，就不断将sum增加a(t)，并将t增加1 （3）如果（2）中无法满足sum&gt;=S则终止，否则将ans更新为min(ans,t-s)。 （4）将sum将sum减去a(s)，s增加1后回到（2） </vt:lpstr>
      <vt:lpstr>B站讲堂 二分：www.bilibili.com/video/av7711393 尺取法：www.bilibili.com/video/av8141430</vt:lpstr>
      <vt:lpstr>这周问的一些问题 swap sort 调试 结构体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二分</dc:title>
  <dc:creator>Administrator</dc:creator>
  <cp:lastModifiedBy>Administrator</cp:lastModifiedBy>
  <cp:revision>25</cp:revision>
  <dcterms:created xsi:type="dcterms:W3CDTF">2017-11-21T14:29:44Z</dcterms:created>
  <dcterms:modified xsi:type="dcterms:W3CDTF">2017-11-24T12:45:04Z</dcterms:modified>
</cp:coreProperties>
</file>